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8"/>
  </p:notesMasterIdLst>
  <p:sldIdLst>
    <p:sldId id="256" r:id="rId2"/>
    <p:sldId id="334" r:id="rId3"/>
    <p:sldId id="336" r:id="rId4"/>
    <p:sldId id="345" r:id="rId5"/>
    <p:sldId id="341" r:id="rId6"/>
    <p:sldId id="340" r:id="rId7"/>
    <p:sldId id="343" r:id="rId8"/>
    <p:sldId id="338" r:id="rId9"/>
    <p:sldId id="342" r:id="rId10"/>
    <p:sldId id="344" r:id="rId11"/>
    <p:sldId id="347" r:id="rId12"/>
    <p:sldId id="348" r:id="rId13"/>
    <p:sldId id="317" r:id="rId14"/>
    <p:sldId id="268" r:id="rId15"/>
    <p:sldId id="289" r:id="rId16"/>
    <p:sldId id="349" r:id="rId17"/>
    <p:sldId id="351" r:id="rId18"/>
    <p:sldId id="350" r:id="rId19"/>
    <p:sldId id="352" r:id="rId20"/>
    <p:sldId id="353" r:id="rId21"/>
    <p:sldId id="354" r:id="rId22"/>
    <p:sldId id="355" r:id="rId23"/>
    <p:sldId id="356" r:id="rId24"/>
    <p:sldId id="357" r:id="rId25"/>
    <p:sldId id="359" r:id="rId26"/>
    <p:sldId id="358" r:id="rId27"/>
    <p:sldId id="321" r:id="rId28"/>
    <p:sldId id="360" r:id="rId29"/>
    <p:sldId id="362" r:id="rId30"/>
    <p:sldId id="363" r:id="rId31"/>
    <p:sldId id="364" r:id="rId32"/>
    <p:sldId id="366" r:id="rId33"/>
    <p:sldId id="365" r:id="rId34"/>
    <p:sldId id="324" r:id="rId35"/>
    <p:sldId id="333" r:id="rId36"/>
    <p:sldId id="332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05" autoAdjust="0"/>
    <p:restoredTop sz="98470" autoAdjust="0"/>
  </p:normalViewPr>
  <p:slideViewPr>
    <p:cSldViewPr>
      <p:cViewPr varScale="1">
        <p:scale>
          <a:sx n="67" d="100"/>
          <a:sy n="67" d="100"/>
        </p:scale>
        <p:origin x="-6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B05DD0-E939-4514-89F5-5D54D1B6D634}" type="datetimeFigureOut">
              <a:rPr lang="pl-PL" smtClean="0"/>
              <a:t>2011-05-09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341CE-8206-4FB9-B0B4-F7A88B4AFA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67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664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341CE-8206-4FB9-B0B4-F7A88B4AFA89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1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47BD-1D76-47A0-BE6D-FED9167C2B9A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764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DD0AF-44EF-443D-B261-90D3A34630C8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8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23BE-8528-4BD8-BAD4-BBE5C843D6ED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34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E811-8319-4520-9446-B117662A1195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776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E9785-0F43-4126-A21D-B2D0163BC88F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948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1B465-092D-400C-9EC7-E13FCEF2AAF6}" type="datetime1">
              <a:rPr lang="pl-PL" smtClean="0"/>
              <a:t>2011-05-09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630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5BA44-9765-4762-866F-8C227D76E4F6}" type="datetime1">
              <a:rPr lang="pl-PL" smtClean="0"/>
              <a:t>2011-05-09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09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A42AD-3F82-4F1A-B85D-DBF686E9E8A4}" type="datetime1">
              <a:rPr lang="pl-PL" smtClean="0"/>
              <a:t>2011-05-09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60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F71B0-9748-4C85-BF1B-182063E36499}" type="datetime1">
              <a:rPr lang="pl-PL" smtClean="0"/>
              <a:t>2011-05-09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269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A3D8-C19D-4EB7-AF93-FDA77259145E}" type="datetime1">
              <a:rPr lang="pl-PL" smtClean="0"/>
              <a:t>2011-05-09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650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F675-57DF-4E0E-847D-FAF0948C8F01}" type="datetime1">
              <a:rPr lang="pl-PL" smtClean="0"/>
              <a:t>2011-05-09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71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60C0C-7B74-4204-8BB1-24B8C627F217}" type="datetime1">
              <a:rPr lang="pl-PL" smtClean="0"/>
              <a:t>2011-05-09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Preguiça, Shapiro, Zawirski - Treedoc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BBC4B-0328-4E21-8EF0-A893DF402A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935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Asynchronous rebalancing</a:t>
            </a:r>
            <a:br>
              <a:rPr lang="pl-PL" dirty="0"/>
            </a:br>
            <a:r>
              <a:rPr lang="pl-PL" dirty="0"/>
              <a:t>of a replicated tree</a:t>
            </a:r>
            <a:endParaRPr lang="pl-PL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3861048"/>
            <a:ext cx="6480720" cy="235111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l-PL" b="1" dirty="0" smtClean="0"/>
              <a:t>Marek</a:t>
            </a:r>
            <a:r>
              <a:rPr lang="pl-PL" b="1" i="1" dirty="0" smtClean="0"/>
              <a:t> </a:t>
            </a:r>
            <a:r>
              <a:rPr lang="pl-PL" b="1" dirty="0" smtClean="0"/>
              <a:t>Zawirski</a:t>
            </a:r>
            <a:r>
              <a:rPr lang="pl-PL" i="1" dirty="0"/>
              <a:t>	</a:t>
            </a:r>
            <a:r>
              <a:rPr lang="pl-PL" dirty="0" smtClean="0"/>
              <a:t>INRIA &amp; UPMC, France</a:t>
            </a:r>
            <a:endParaRPr lang="pl-PL" dirty="0"/>
          </a:p>
          <a:p>
            <a:pPr algn="l"/>
            <a:r>
              <a:rPr lang="pl-PL" dirty="0"/>
              <a:t>Marc Shapiro	</a:t>
            </a:r>
            <a:r>
              <a:rPr lang="pl-PL" dirty="0" smtClean="0"/>
              <a:t>INRIA &amp; LIP6, France</a:t>
            </a:r>
            <a:endParaRPr lang="pl-PL" dirty="0"/>
          </a:p>
          <a:p>
            <a:pPr algn="l"/>
            <a:r>
              <a:rPr lang="pl-PL" dirty="0" smtClean="0"/>
              <a:t>Nuno Preguiça	UNL, Portugal</a:t>
            </a:r>
          </a:p>
          <a:p>
            <a:pPr algn="l"/>
            <a:endParaRPr lang="pl-PL" dirty="0" smtClean="0"/>
          </a:p>
          <a:p>
            <a:pPr algn="l"/>
            <a:r>
              <a:rPr lang="pl-PL" dirty="0" smtClean="0"/>
              <a:t>CFS</a:t>
            </a:r>
            <a:r>
              <a:rPr lang="en-US" dirty="0" smtClean="0"/>
              <a:t>E</a:t>
            </a:r>
            <a:r>
              <a:rPr lang="pl-PL" dirty="0" smtClean="0"/>
              <a:t>, May 2011, Saint-Malo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618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10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6" name="Oval 75"/>
          <p:cNvSpPr/>
          <p:nvPr/>
        </p:nvSpPr>
        <p:spPr>
          <a:xfrm>
            <a:off x="8081690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7" name="Straight Connector 76"/>
          <p:cNvCxnSpPr>
            <a:stCxn id="76" idx="0"/>
            <a:endCxn id="42" idx="2"/>
          </p:cNvCxnSpPr>
          <p:nvPr/>
        </p:nvCxnSpPr>
        <p:spPr>
          <a:xfrm flipV="1">
            <a:off x="8261690" y="2181005"/>
            <a:ext cx="153446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09642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0" name="Oval 79"/>
          <p:cNvSpPr/>
          <p:nvPr/>
        </p:nvSpPr>
        <p:spPr>
          <a:xfrm>
            <a:off x="8077759" y="554784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1" name="Straight Connector 80"/>
          <p:cNvCxnSpPr>
            <a:stCxn id="80" idx="0"/>
            <a:endCxn id="56" idx="2"/>
          </p:cNvCxnSpPr>
          <p:nvPr/>
        </p:nvCxnSpPr>
        <p:spPr>
          <a:xfrm flipV="1">
            <a:off x="8257759" y="5049200"/>
            <a:ext cx="157377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005711" y="51157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9" name="Oval 88"/>
          <p:cNvSpPr/>
          <p:nvPr/>
        </p:nvSpPr>
        <p:spPr>
          <a:xfrm>
            <a:off x="8415136" y="2001518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845313" y="270892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cxnSp>
        <p:nvCxnSpPr>
          <p:cNvPr id="64" name="Straight Connector 63"/>
          <p:cNvCxnSpPr>
            <a:stCxn id="63" idx="0"/>
            <a:endCxn id="41" idx="2"/>
          </p:cNvCxnSpPr>
          <p:nvPr/>
        </p:nvCxnSpPr>
        <p:spPr>
          <a:xfrm flipV="1">
            <a:off x="7025313" y="2181005"/>
            <a:ext cx="180211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73265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1" name="Oval 100"/>
          <p:cNvSpPr/>
          <p:nvPr/>
        </p:nvSpPr>
        <p:spPr>
          <a:xfrm>
            <a:off x="1795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sp>
        <p:nvSpPr>
          <p:cNvPr id="102" name="Oval 101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>
            <a:stCxn id="111" idx="2"/>
            <a:endCxn id="110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11" idx="6"/>
            <a:endCxn id="102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9" name="TextBox 108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0" name="Oval 109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111" name="Oval 11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2" name="Oval 111"/>
          <p:cNvSpPr/>
          <p:nvPr/>
        </p:nvSpPr>
        <p:spPr>
          <a:xfrm>
            <a:off x="6528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113" name="Oval 112"/>
          <p:cNvSpPr/>
          <p:nvPr/>
        </p:nvSpPr>
        <p:spPr>
          <a:xfrm>
            <a:off x="111563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16084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116" name="Oval 115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7" name="Straight Connector 116"/>
          <p:cNvCxnSpPr>
            <a:stCxn id="116" idx="0"/>
            <a:endCxn id="102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9" name="Oval 118"/>
          <p:cNvSpPr/>
          <p:nvPr/>
        </p:nvSpPr>
        <p:spPr>
          <a:xfrm>
            <a:off x="323568" y="265820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cxnSp>
        <p:nvCxnSpPr>
          <p:cNvPr id="120" name="Straight Connector 119"/>
          <p:cNvCxnSpPr>
            <a:stCxn id="119" idx="0"/>
            <a:endCxn id="110" idx="2"/>
          </p:cNvCxnSpPr>
          <p:nvPr/>
        </p:nvCxnSpPr>
        <p:spPr>
          <a:xfrm flipV="1">
            <a:off x="503568" y="2181005"/>
            <a:ext cx="149248" cy="47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51520" y="2226157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2" name="Oval 121"/>
          <p:cNvSpPr/>
          <p:nvPr/>
        </p:nvSpPr>
        <p:spPr>
          <a:xfrm>
            <a:off x="1115616" y="419820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E</a:t>
            </a: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-180528" y="4149080"/>
            <a:ext cx="25922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E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530626" y="3140968"/>
            <a:ext cx="2592268" cy="504056"/>
            <a:chOff x="6530626" y="3140968"/>
            <a:chExt cx="2592268" cy="504056"/>
          </a:xfrm>
        </p:grpSpPr>
        <p:sp>
          <p:nvSpPr>
            <p:cNvPr id="124" name="Oval 123"/>
            <p:cNvSpPr/>
            <p:nvPr/>
          </p:nvSpPr>
          <p:spPr>
            <a:xfrm>
              <a:off x="7826770" y="3190097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A</a:t>
              </a:r>
            </a:p>
          </p:txBody>
        </p:sp>
        <p:sp>
          <p:nvSpPr>
            <p:cNvPr id="125" name="Content Placeholder 2"/>
            <p:cNvSpPr txBox="1">
              <a:spLocks/>
            </p:cNvSpPr>
            <p:nvPr/>
          </p:nvSpPr>
          <p:spPr>
            <a:xfrm>
              <a:off x="6530626" y="3140968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A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6530636" y="3140968"/>
            <a:ext cx="2592268" cy="504056"/>
            <a:chOff x="6530626" y="3140968"/>
            <a:chExt cx="2592268" cy="504056"/>
          </a:xfrm>
        </p:grpSpPr>
        <p:sp>
          <p:nvSpPr>
            <p:cNvPr id="128" name="Oval 127"/>
            <p:cNvSpPr/>
            <p:nvPr/>
          </p:nvSpPr>
          <p:spPr>
            <a:xfrm>
              <a:off x="7826770" y="3190097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A</a:t>
              </a:r>
            </a:p>
          </p:txBody>
        </p:sp>
        <p:sp>
          <p:nvSpPr>
            <p:cNvPr id="129" name="Content Placeholder 2"/>
            <p:cNvSpPr txBox="1">
              <a:spLocks/>
            </p:cNvSpPr>
            <p:nvPr/>
          </p:nvSpPr>
          <p:spPr>
            <a:xfrm>
              <a:off x="6530626" y="3140968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A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130" name="Content Placeholder 2"/>
          <p:cNvSpPr txBox="1">
            <a:spLocks/>
          </p:cNvSpPr>
          <p:nvPr/>
        </p:nvSpPr>
        <p:spPr>
          <a:xfrm>
            <a:off x="540468" y="5085184"/>
            <a:ext cx="1151212" cy="9748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800" b="1" dirty="0"/>
              <a:t>?</a:t>
            </a:r>
          </a:p>
        </p:txBody>
      </p:sp>
      <p:sp>
        <p:nvSpPr>
          <p:cNvPr id="66" name="Content Placeholder 2"/>
          <p:cNvSpPr txBox="1">
            <a:spLocks/>
          </p:cNvSpPr>
          <p:nvPr/>
        </p:nvSpPr>
        <p:spPr>
          <a:xfrm>
            <a:off x="2301608" y="1215715"/>
            <a:ext cx="5036288" cy="242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Operation-based replication:</a:t>
            </a:r>
            <a:endParaRPr lang="en-US" sz="2800" dirty="0" smtClean="0"/>
          </a:p>
          <a:p>
            <a:pPr lvl="1"/>
            <a:r>
              <a:rPr lang="en-US" sz="2400" dirty="0" smtClean="0"/>
              <a:t>Immediate local execution</a:t>
            </a:r>
            <a:endParaRPr lang="en-US" sz="2400" dirty="0"/>
          </a:p>
          <a:p>
            <a:pPr lvl="1"/>
            <a:r>
              <a:rPr lang="en-US" sz="2400" dirty="0" smtClean="0"/>
              <a:t>Propagate (</a:t>
            </a:r>
            <a:r>
              <a:rPr lang="en-US" sz="2400" dirty="0" err="1" smtClean="0"/>
              <a:t>cbcast</a:t>
            </a:r>
            <a:r>
              <a:rPr lang="en-US" sz="2400" dirty="0" smtClean="0"/>
              <a:t>) &amp; replay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49878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68363E-6 L -0.73385 0.21508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701" y="107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5" grpId="0"/>
      <p:bldP spid="101" grpId="0" animBg="1"/>
      <p:bldP spid="119" grpId="0" animBg="1"/>
      <p:bldP spid="121" grpId="0"/>
      <p:bldP spid="122" grpId="0" animBg="1"/>
      <p:bldP spid="123" grpId="0"/>
      <p:bldP spid="1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>
          <a:xfrm>
            <a:off x="59204" y="2676526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11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6" name="Oval 75"/>
          <p:cNvSpPr/>
          <p:nvPr/>
        </p:nvSpPr>
        <p:spPr>
          <a:xfrm>
            <a:off x="8081690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7" name="Straight Connector 76"/>
          <p:cNvCxnSpPr>
            <a:stCxn id="76" idx="0"/>
            <a:endCxn id="42" idx="2"/>
          </p:cNvCxnSpPr>
          <p:nvPr/>
        </p:nvCxnSpPr>
        <p:spPr>
          <a:xfrm flipV="1">
            <a:off x="8261690" y="2181005"/>
            <a:ext cx="153446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09642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0" name="Oval 79"/>
          <p:cNvSpPr/>
          <p:nvPr/>
        </p:nvSpPr>
        <p:spPr>
          <a:xfrm>
            <a:off x="8077759" y="554784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1" name="Straight Connector 80"/>
          <p:cNvCxnSpPr>
            <a:stCxn id="80" idx="0"/>
            <a:endCxn id="56" idx="2"/>
          </p:cNvCxnSpPr>
          <p:nvPr/>
        </p:nvCxnSpPr>
        <p:spPr>
          <a:xfrm flipV="1">
            <a:off x="8257759" y="5049200"/>
            <a:ext cx="157377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005711" y="51157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9" name="Oval 88"/>
          <p:cNvSpPr/>
          <p:nvPr/>
        </p:nvSpPr>
        <p:spPr>
          <a:xfrm>
            <a:off x="8415136" y="2001518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6845313" y="270892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cxnSp>
        <p:nvCxnSpPr>
          <p:cNvPr id="64" name="Straight Connector 63"/>
          <p:cNvCxnSpPr>
            <a:stCxn id="63" idx="0"/>
            <a:endCxn id="41" idx="2"/>
          </p:cNvCxnSpPr>
          <p:nvPr/>
        </p:nvCxnSpPr>
        <p:spPr>
          <a:xfrm flipV="1">
            <a:off x="7025313" y="2181005"/>
            <a:ext cx="180211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73265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1" name="Oval 100"/>
          <p:cNvSpPr/>
          <p:nvPr/>
        </p:nvSpPr>
        <p:spPr>
          <a:xfrm>
            <a:off x="1795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sp>
        <p:nvSpPr>
          <p:cNvPr id="102" name="Oval 101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>
            <a:stCxn id="111" idx="2"/>
            <a:endCxn id="110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11" idx="6"/>
            <a:endCxn id="102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9" name="TextBox 108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0" name="Oval 109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111" name="Oval 11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2" name="Oval 111"/>
          <p:cNvSpPr/>
          <p:nvPr/>
        </p:nvSpPr>
        <p:spPr>
          <a:xfrm>
            <a:off x="1096164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113" name="Oval 112"/>
          <p:cNvSpPr/>
          <p:nvPr/>
        </p:nvSpPr>
        <p:spPr>
          <a:xfrm>
            <a:off x="1558984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051760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116" name="Oval 115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7" name="Straight Connector 116"/>
          <p:cNvCxnSpPr>
            <a:stCxn id="116" idx="0"/>
            <a:endCxn id="102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9" name="Oval 118"/>
          <p:cNvSpPr/>
          <p:nvPr/>
        </p:nvSpPr>
        <p:spPr>
          <a:xfrm>
            <a:off x="107504" y="271567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cxnSp>
        <p:nvCxnSpPr>
          <p:cNvPr id="120" name="Straight Connector 119"/>
          <p:cNvCxnSpPr>
            <a:stCxn id="62" idx="0"/>
            <a:endCxn id="110" idx="2"/>
          </p:cNvCxnSpPr>
          <p:nvPr/>
        </p:nvCxnSpPr>
        <p:spPr>
          <a:xfrm flipV="1">
            <a:off x="503568" y="2181005"/>
            <a:ext cx="149248" cy="4955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51520" y="2226157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2" name="Oval 121"/>
          <p:cNvSpPr/>
          <p:nvPr/>
        </p:nvSpPr>
        <p:spPr>
          <a:xfrm>
            <a:off x="1115616" y="419820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E</a:t>
            </a:r>
          </a:p>
        </p:txBody>
      </p:sp>
      <p:sp>
        <p:nvSpPr>
          <p:cNvPr id="123" name="Content Placeholder 2"/>
          <p:cNvSpPr txBox="1">
            <a:spLocks/>
          </p:cNvSpPr>
          <p:nvPr/>
        </p:nvSpPr>
        <p:spPr>
          <a:xfrm>
            <a:off x="-180528" y="4149080"/>
            <a:ext cx="25922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E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6530626" y="3140968"/>
            <a:ext cx="2592268" cy="504056"/>
            <a:chOff x="6530626" y="3140968"/>
            <a:chExt cx="2592268" cy="504056"/>
          </a:xfrm>
        </p:grpSpPr>
        <p:sp>
          <p:nvSpPr>
            <p:cNvPr id="124" name="Oval 123"/>
            <p:cNvSpPr/>
            <p:nvPr/>
          </p:nvSpPr>
          <p:spPr>
            <a:xfrm>
              <a:off x="7826770" y="3190097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A</a:t>
              </a:r>
            </a:p>
          </p:txBody>
        </p:sp>
        <p:sp>
          <p:nvSpPr>
            <p:cNvPr id="125" name="Content Placeholder 2"/>
            <p:cNvSpPr txBox="1">
              <a:spLocks/>
            </p:cNvSpPr>
            <p:nvPr/>
          </p:nvSpPr>
          <p:spPr>
            <a:xfrm>
              <a:off x="6530626" y="3140968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A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-180508" y="4611740"/>
            <a:ext cx="2592268" cy="504056"/>
            <a:chOff x="6530626" y="3140968"/>
            <a:chExt cx="2592268" cy="504056"/>
          </a:xfrm>
        </p:grpSpPr>
        <p:sp>
          <p:nvSpPr>
            <p:cNvPr id="128" name="Oval 127"/>
            <p:cNvSpPr/>
            <p:nvPr/>
          </p:nvSpPr>
          <p:spPr>
            <a:xfrm>
              <a:off x="7826770" y="3190097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A</a:t>
              </a:r>
            </a:p>
          </p:txBody>
        </p:sp>
        <p:sp>
          <p:nvSpPr>
            <p:cNvPr id="129" name="Content Placeholder 2"/>
            <p:cNvSpPr txBox="1">
              <a:spLocks/>
            </p:cNvSpPr>
            <p:nvPr/>
          </p:nvSpPr>
          <p:spPr>
            <a:xfrm>
              <a:off x="6530626" y="3140968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A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68" name="Oval 67"/>
          <p:cNvSpPr/>
          <p:nvPr/>
        </p:nvSpPr>
        <p:spPr>
          <a:xfrm>
            <a:off x="539592" y="271567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631112" y="355009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0" y="5232587"/>
            <a:ext cx="2592268" cy="711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Predefined order:</a:t>
            </a:r>
            <a:r>
              <a:rPr lang="en-US" sz="2200" b="1" dirty="0" smtClean="0">
                <a:solidFill>
                  <a:schemeClr val="accent2"/>
                </a:solidFill>
              </a:rPr>
              <a:t/>
            </a:r>
            <a:br>
              <a:rPr lang="en-US" sz="2200" b="1" dirty="0" smtClean="0">
                <a:solidFill>
                  <a:schemeClr val="accent2"/>
                </a:solidFill>
              </a:rPr>
            </a:br>
            <a:r>
              <a:rPr lang="en-US" sz="2200" b="1" dirty="0" smtClean="0">
                <a:solidFill>
                  <a:schemeClr val="accent2"/>
                </a:solidFill>
              </a:rPr>
              <a:t>red </a:t>
            </a:r>
            <a:r>
              <a:rPr lang="en-US" sz="2200" dirty="0" smtClean="0"/>
              <a:t>&lt;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green</a:t>
            </a:r>
            <a:r>
              <a:rPr lang="en-US" sz="2200" b="1" dirty="0" smtClean="0"/>
              <a:t> </a:t>
            </a:r>
            <a:r>
              <a:rPr lang="en-US" sz="2200" dirty="0" smtClean="0"/>
              <a:t>&lt;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blue</a:t>
            </a:r>
            <a:r>
              <a:rPr lang="en-US" sz="2200" dirty="0" smtClean="0"/>
              <a:t>…</a:t>
            </a:r>
            <a:endParaRPr lang="en-US" sz="2400" dirty="0" smtClean="0"/>
          </a:p>
        </p:txBody>
      </p:sp>
      <p:grpSp>
        <p:nvGrpSpPr>
          <p:cNvPr id="66" name="Group 65"/>
          <p:cNvGrpSpPr/>
          <p:nvPr/>
        </p:nvGrpSpPr>
        <p:grpSpPr>
          <a:xfrm>
            <a:off x="-180528" y="4149080"/>
            <a:ext cx="2592268" cy="504056"/>
            <a:chOff x="-180528" y="4149080"/>
            <a:chExt cx="2592268" cy="504056"/>
          </a:xfrm>
        </p:grpSpPr>
        <p:sp>
          <p:nvSpPr>
            <p:cNvPr id="69" name="Oval 68"/>
            <p:cNvSpPr/>
            <p:nvPr/>
          </p:nvSpPr>
          <p:spPr>
            <a:xfrm>
              <a:off x="1115616" y="4198209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E</a:t>
              </a:r>
            </a:p>
          </p:txBody>
        </p:sp>
        <p:sp>
          <p:nvSpPr>
            <p:cNvPr id="72" name="Content Placeholder 2"/>
            <p:cNvSpPr txBox="1">
              <a:spLocks/>
            </p:cNvSpPr>
            <p:nvPr/>
          </p:nvSpPr>
          <p:spPr>
            <a:xfrm>
              <a:off x="-180528" y="4149080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E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6516216" y="3140968"/>
            <a:ext cx="2592268" cy="504056"/>
            <a:chOff x="6530626" y="3140968"/>
            <a:chExt cx="2592268" cy="504056"/>
          </a:xfrm>
        </p:grpSpPr>
        <p:sp>
          <p:nvSpPr>
            <p:cNvPr id="74" name="Oval 73"/>
            <p:cNvSpPr/>
            <p:nvPr/>
          </p:nvSpPr>
          <p:spPr>
            <a:xfrm>
              <a:off x="7826770" y="3190097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A</a:t>
              </a:r>
            </a:p>
          </p:txBody>
        </p:sp>
        <p:sp>
          <p:nvSpPr>
            <p:cNvPr id="75" name="Content Placeholder 2"/>
            <p:cNvSpPr txBox="1">
              <a:spLocks/>
            </p:cNvSpPr>
            <p:nvPr/>
          </p:nvSpPr>
          <p:spPr>
            <a:xfrm>
              <a:off x="6530626" y="3140968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A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-180528" y="4149080"/>
            <a:ext cx="2592268" cy="504056"/>
            <a:chOff x="-180528" y="4149080"/>
            <a:chExt cx="2592268" cy="504056"/>
          </a:xfrm>
        </p:grpSpPr>
        <p:sp>
          <p:nvSpPr>
            <p:cNvPr id="83" name="Oval 82"/>
            <p:cNvSpPr/>
            <p:nvPr/>
          </p:nvSpPr>
          <p:spPr>
            <a:xfrm>
              <a:off x="1115616" y="4198209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E</a:t>
              </a:r>
            </a:p>
          </p:txBody>
        </p:sp>
        <p:sp>
          <p:nvSpPr>
            <p:cNvPr id="84" name="Content Placeholder 2"/>
            <p:cNvSpPr txBox="1">
              <a:spLocks/>
            </p:cNvSpPr>
            <p:nvPr/>
          </p:nvSpPr>
          <p:spPr>
            <a:xfrm>
              <a:off x="-180528" y="4149080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E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91" name="Content Placeholder 2"/>
          <p:cNvSpPr txBox="1">
            <a:spLocks/>
          </p:cNvSpPr>
          <p:nvPr/>
        </p:nvSpPr>
        <p:spPr>
          <a:xfrm>
            <a:off x="2301608" y="1215715"/>
            <a:ext cx="5036288" cy="242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Operation-based replication:</a:t>
            </a:r>
            <a:endParaRPr lang="en-US" sz="2800" dirty="0" smtClean="0"/>
          </a:p>
          <a:p>
            <a:pPr lvl="1"/>
            <a:r>
              <a:rPr lang="en-US" sz="2400" dirty="0" smtClean="0"/>
              <a:t>Immediate local execution</a:t>
            </a:r>
            <a:endParaRPr lang="en-US" sz="2400" dirty="0"/>
          </a:p>
          <a:p>
            <a:pPr lvl="1"/>
            <a:r>
              <a:rPr lang="en-US" sz="2400" dirty="0" smtClean="0"/>
              <a:t>Propagate (</a:t>
            </a:r>
            <a:r>
              <a:rPr lang="en-US" sz="2400" dirty="0" err="1" smtClean="0"/>
              <a:t>cbcast</a:t>
            </a:r>
            <a:r>
              <a:rPr lang="en-US" sz="2400" dirty="0" smtClean="0"/>
              <a:t>) &amp; replay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02206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3.08048E-6 L 0.73247 0.2571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15" y="1285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3676 L -2.77778E-7 0.472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75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3145 L 0.73247 -0.1100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15" y="-3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1"/>
          <p:cNvSpPr/>
          <p:nvPr/>
        </p:nvSpPr>
        <p:spPr>
          <a:xfrm>
            <a:off x="59204" y="2676526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12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6" name="Oval 75"/>
          <p:cNvSpPr/>
          <p:nvPr/>
        </p:nvSpPr>
        <p:spPr>
          <a:xfrm>
            <a:off x="8081690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7" name="Straight Connector 76"/>
          <p:cNvCxnSpPr>
            <a:stCxn id="76" idx="0"/>
            <a:endCxn id="42" idx="2"/>
          </p:cNvCxnSpPr>
          <p:nvPr/>
        </p:nvCxnSpPr>
        <p:spPr>
          <a:xfrm flipV="1">
            <a:off x="8261690" y="2181005"/>
            <a:ext cx="153446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09642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0" name="Oval 79"/>
          <p:cNvSpPr/>
          <p:nvPr/>
        </p:nvSpPr>
        <p:spPr>
          <a:xfrm>
            <a:off x="8077759" y="554784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1" name="Straight Connector 80"/>
          <p:cNvCxnSpPr>
            <a:stCxn id="80" idx="0"/>
            <a:endCxn id="56" idx="2"/>
          </p:cNvCxnSpPr>
          <p:nvPr/>
        </p:nvCxnSpPr>
        <p:spPr>
          <a:xfrm flipV="1">
            <a:off x="8257759" y="5049200"/>
            <a:ext cx="157377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005711" y="51157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9" name="Oval 88"/>
          <p:cNvSpPr/>
          <p:nvPr/>
        </p:nvSpPr>
        <p:spPr>
          <a:xfrm>
            <a:off x="8415136" y="2001518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>
            <a:stCxn id="66" idx="0"/>
            <a:endCxn id="41" idx="2"/>
          </p:cNvCxnSpPr>
          <p:nvPr/>
        </p:nvCxnSpPr>
        <p:spPr>
          <a:xfrm flipV="1">
            <a:off x="6985260" y="2181005"/>
            <a:ext cx="220264" cy="5320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773265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1" name="Oval 100"/>
          <p:cNvSpPr/>
          <p:nvPr/>
        </p:nvSpPr>
        <p:spPr>
          <a:xfrm>
            <a:off x="1795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sp>
        <p:nvSpPr>
          <p:cNvPr id="102" name="Oval 101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06" name="Straight Connector 105"/>
          <p:cNvCxnSpPr>
            <a:stCxn id="111" idx="2"/>
            <a:endCxn id="110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11" idx="6"/>
            <a:endCxn id="102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9" name="TextBox 108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0" name="Oval 109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111" name="Oval 11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2" name="Oval 111"/>
          <p:cNvSpPr/>
          <p:nvPr/>
        </p:nvSpPr>
        <p:spPr>
          <a:xfrm>
            <a:off x="1096164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113" name="Oval 112"/>
          <p:cNvSpPr/>
          <p:nvPr/>
        </p:nvSpPr>
        <p:spPr>
          <a:xfrm>
            <a:off x="1558984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5" name="Oval 114"/>
          <p:cNvSpPr/>
          <p:nvPr/>
        </p:nvSpPr>
        <p:spPr>
          <a:xfrm>
            <a:off x="2051760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116" name="Oval 115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7" name="Straight Connector 116"/>
          <p:cNvCxnSpPr>
            <a:stCxn id="116" idx="0"/>
            <a:endCxn id="102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9" name="Oval 118"/>
          <p:cNvSpPr/>
          <p:nvPr/>
        </p:nvSpPr>
        <p:spPr>
          <a:xfrm>
            <a:off x="107504" y="271567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cxnSp>
        <p:nvCxnSpPr>
          <p:cNvPr id="120" name="Straight Connector 119"/>
          <p:cNvCxnSpPr>
            <a:stCxn id="62" idx="0"/>
            <a:endCxn id="110" idx="2"/>
          </p:cNvCxnSpPr>
          <p:nvPr/>
        </p:nvCxnSpPr>
        <p:spPr>
          <a:xfrm flipV="1">
            <a:off x="503568" y="2181005"/>
            <a:ext cx="149248" cy="4955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251520" y="2226157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Oval 67"/>
          <p:cNvSpPr/>
          <p:nvPr/>
        </p:nvSpPr>
        <p:spPr>
          <a:xfrm>
            <a:off x="539592" y="271567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631112" y="355009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0" y="5232587"/>
            <a:ext cx="2592268" cy="7115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Predefined order:</a:t>
            </a:r>
            <a:r>
              <a:rPr lang="en-US" sz="2200" b="1" dirty="0" smtClean="0">
                <a:solidFill>
                  <a:schemeClr val="accent2"/>
                </a:solidFill>
              </a:rPr>
              <a:t/>
            </a:r>
            <a:br>
              <a:rPr lang="en-US" sz="2200" b="1" dirty="0" smtClean="0">
                <a:solidFill>
                  <a:schemeClr val="accent2"/>
                </a:solidFill>
              </a:rPr>
            </a:br>
            <a:r>
              <a:rPr lang="en-US" sz="2200" b="1" dirty="0" smtClean="0">
                <a:solidFill>
                  <a:schemeClr val="accent2"/>
                </a:solidFill>
              </a:rPr>
              <a:t>red </a:t>
            </a:r>
            <a:r>
              <a:rPr lang="en-US" sz="2200" dirty="0" smtClean="0"/>
              <a:t>&lt;</a:t>
            </a:r>
            <a:r>
              <a:rPr lang="en-US" sz="2200" b="1" dirty="0" smtClean="0"/>
              <a:t> 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</a:rPr>
              <a:t>green</a:t>
            </a:r>
            <a:r>
              <a:rPr lang="en-US" sz="2200" b="1" dirty="0" smtClean="0"/>
              <a:t> </a:t>
            </a:r>
            <a:r>
              <a:rPr lang="en-US" sz="2200" dirty="0" smtClean="0"/>
              <a:t>&lt; 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blue</a:t>
            </a:r>
            <a:r>
              <a:rPr lang="en-US" sz="2200" dirty="0" smtClean="0"/>
              <a:t>…</a:t>
            </a:r>
            <a:endParaRPr lang="en-US" sz="2400" dirty="0" smtClean="0"/>
          </a:p>
        </p:txBody>
      </p:sp>
      <p:sp>
        <p:nvSpPr>
          <p:cNvPr id="66" name="Rounded Rectangle 65"/>
          <p:cNvSpPr/>
          <p:nvPr/>
        </p:nvSpPr>
        <p:spPr>
          <a:xfrm>
            <a:off x="6540896" y="2713079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6589196" y="275223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sp>
        <p:nvSpPr>
          <p:cNvPr id="72" name="Oval 71"/>
          <p:cNvSpPr/>
          <p:nvPr/>
        </p:nvSpPr>
        <p:spPr>
          <a:xfrm>
            <a:off x="7021284" y="275223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cxnSp>
        <p:nvCxnSpPr>
          <p:cNvPr id="79" name="Straight Connector 78"/>
          <p:cNvCxnSpPr>
            <a:stCxn id="84" idx="0"/>
            <a:endCxn id="55" idx="2"/>
          </p:cNvCxnSpPr>
          <p:nvPr/>
        </p:nvCxnSpPr>
        <p:spPr>
          <a:xfrm flipV="1">
            <a:off x="6960580" y="5049200"/>
            <a:ext cx="244944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809289" y="5111637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4" name="Rounded Rectangle 83"/>
          <p:cNvSpPr/>
          <p:nvPr/>
        </p:nvSpPr>
        <p:spPr>
          <a:xfrm>
            <a:off x="6516216" y="5547844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6564516" y="558699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sp>
        <p:nvSpPr>
          <p:cNvPr id="86" name="Oval 85"/>
          <p:cNvSpPr/>
          <p:nvPr/>
        </p:nvSpPr>
        <p:spPr>
          <a:xfrm>
            <a:off x="6996604" y="5586995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73" name="Content Placeholder 2"/>
          <p:cNvSpPr txBox="1">
            <a:spLocks/>
          </p:cNvSpPr>
          <p:nvPr/>
        </p:nvSpPr>
        <p:spPr>
          <a:xfrm>
            <a:off x="2301608" y="1215715"/>
            <a:ext cx="5036288" cy="242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Operation-based replication:</a:t>
            </a:r>
            <a:endParaRPr lang="en-US" sz="2800" dirty="0" smtClean="0"/>
          </a:p>
          <a:p>
            <a:pPr lvl="1"/>
            <a:r>
              <a:rPr lang="en-US" sz="2400" dirty="0" smtClean="0"/>
              <a:t>Immediate local execution</a:t>
            </a:r>
            <a:endParaRPr lang="en-US" sz="2400" dirty="0"/>
          </a:p>
          <a:p>
            <a:pPr lvl="1"/>
            <a:r>
              <a:rPr lang="en-US" sz="2400" dirty="0" smtClean="0"/>
              <a:t>Propagate (</a:t>
            </a:r>
            <a:r>
              <a:rPr lang="en-US" sz="2400" dirty="0" err="1" smtClean="0"/>
              <a:t>cbcast</a:t>
            </a:r>
            <a:r>
              <a:rPr lang="en-US" sz="2400" dirty="0" smtClean="0"/>
              <a:t>) &amp; </a:t>
            </a:r>
            <a:r>
              <a:rPr lang="en-US" sz="2400" dirty="0" smtClean="0"/>
              <a:t>replay</a:t>
            </a:r>
            <a:endParaRPr lang="pl-PL" sz="2400" dirty="0" smtClean="0"/>
          </a:p>
          <a:p>
            <a:pPr lvl="1"/>
            <a:r>
              <a:rPr lang="en-US" sz="2400" dirty="0"/>
              <a:t>Concurrent commute</a:t>
            </a:r>
          </a:p>
          <a:p>
            <a:pPr lvl="1"/>
            <a:r>
              <a:rPr lang="en-US" sz="2400" dirty="0"/>
              <a:t>Eventually consistent</a:t>
            </a:r>
            <a:endParaRPr lang="pl-PL" sz="2400" dirty="0"/>
          </a:p>
          <a:p>
            <a:pPr lvl="1"/>
            <a:endParaRPr lang="en-US" sz="2400" dirty="0" smtClean="0"/>
          </a:p>
          <a:p>
            <a:pPr marL="0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93075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tree rebalance problem</a:t>
            </a:r>
            <a:endParaRPr lang="pl-PL" dirty="0"/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13</a:t>
            </a:fld>
            <a:endParaRPr lang="pl-PL"/>
          </a:p>
        </p:txBody>
      </p:sp>
      <p:sp>
        <p:nvSpPr>
          <p:cNvPr id="2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45" name="Straight Connector 44"/>
          <p:cNvCxnSpPr>
            <a:stCxn id="92" idx="1"/>
            <a:endCxn id="89" idx="0"/>
          </p:cNvCxnSpPr>
          <p:nvPr/>
        </p:nvCxnSpPr>
        <p:spPr>
          <a:xfrm flipH="1">
            <a:off x="845568" y="510316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66130" y="517361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9" name="Rectangle 88"/>
          <p:cNvSpPr/>
          <p:nvPr/>
        </p:nvSpPr>
        <p:spPr>
          <a:xfrm>
            <a:off x="683568" y="565527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E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274052" y="494116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456653" y="3212976"/>
            <a:ext cx="0" cy="15841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Content Placeholder 2"/>
          <p:cNvSpPr>
            <a:spLocks noGrp="1"/>
          </p:cNvSpPr>
          <p:nvPr>
            <p:ph idx="1"/>
          </p:nvPr>
        </p:nvSpPr>
        <p:spPr>
          <a:xfrm rot="5400000">
            <a:off x="995655" y="3658192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sp>
        <p:nvSpPr>
          <p:cNvPr id="87" name="Content Placeholder 2"/>
          <p:cNvSpPr txBox="1">
            <a:spLocks/>
          </p:cNvSpPr>
          <p:nvPr/>
        </p:nvSpPr>
        <p:spPr>
          <a:xfrm>
            <a:off x="2339752" y="1196752"/>
            <a:ext cx="6048673" cy="1542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With time tree gets worse and worse</a:t>
            </a:r>
            <a:endParaRPr lang="en-US" sz="2800" dirty="0"/>
          </a:p>
          <a:p>
            <a:pPr lvl="1"/>
            <a:r>
              <a:rPr lang="en-US" sz="2400" dirty="0" smtClean="0"/>
              <a:t>Unbalanced, empty nodes, lot of colors…</a:t>
            </a:r>
          </a:p>
          <a:p>
            <a:pPr lvl="1"/>
            <a:r>
              <a:rPr lang="en-US" sz="2400" dirty="0" smtClean="0"/>
              <a:t>Various negative impacts</a:t>
            </a:r>
          </a:p>
        </p:txBody>
      </p:sp>
      <p:sp>
        <p:nvSpPr>
          <p:cNvPr id="91" name="Content Placeholder 2"/>
          <p:cNvSpPr txBox="1">
            <a:spLocks/>
          </p:cNvSpPr>
          <p:nvPr/>
        </p:nvSpPr>
        <p:spPr>
          <a:xfrm>
            <a:off x="2339753" y="2883521"/>
            <a:ext cx="6455249" cy="187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Tree rebalance:</a:t>
            </a:r>
            <a:endParaRPr lang="en-US" sz="2800" dirty="0"/>
          </a:p>
          <a:p>
            <a:pPr lvl="1"/>
            <a:r>
              <a:rPr lang="en-US" sz="2400" dirty="0" smtClean="0"/>
              <a:t>Create minimal tree from nonempty nodes</a:t>
            </a:r>
          </a:p>
          <a:p>
            <a:pPr lvl="1"/>
            <a:r>
              <a:rPr lang="en-US" sz="2400" dirty="0" smtClean="0"/>
              <a:t>Keep order “&lt;“</a:t>
            </a:r>
          </a:p>
          <a:p>
            <a:pPr lvl="1"/>
            <a:r>
              <a:rPr lang="en-US" sz="2400" dirty="0" smtClean="0"/>
              <a:t>Use single color (white)</a:t>
            </a:r>
          </a:p>
          <a:p>
            <a:pPr lvl="1"/>
            <a:r>
              <a:rPr lang="en-US" sz="2400" dirty="0" smtClean="0"/>
              <a:t>New ids (rectangles), incompatible with old</a:t>
            </a:r>
          </a:p>
        </p:txBody>
      </p:sp>
      <p:sp>
        <p:nvSpPr>
          <p:cNvPr id="93" name="Content Placeholder 2"/>
          <p:cNvSpPr txBox="1">
            <a:spLocks/>
          </p:cNvSpPr>
          <p:nvPr/>
        </p:nvSpPr>
        <p:spPr>
          <a:xfrm>
            <a:off x="2339752" y="5341853"/>
            <a:ext cx="6607649" cy="1286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Challenge:</a:t>
            </a:r>
            <a:endParaRPr lang="en-US" sz="2800" dirty="0"/>
          </a:p>
          <a:p>
            <a:pPr lvl="1"/>
            <a:r>
              <a:rPr lang="en-US" sz="2400" b="1" dirty="0" smtClean="0"/>
              <a:t>How to avoid system-wide consensus?</a:t>
            </a:r>
          </a:p>
        </p:txBody>
      </p:sp>
      <p:sp>
        <p:nvSpPr>
          <p:cNvPr id="106" name="Rounded Rectangle 105"/>
          <p:cNvSpPr/>
          <p:nvPr/>
        </p:nvSpPr>
        <p:spPr>
          <a:xfrm>
            <a:off x="59204" y="2676526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>
            <a:stCxn id="119" idx="2"/>
            <a:endCxn id="118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9" idx="6"/>
            <a:endCxn id="107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2" name="TextBox 111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8" name="Oval 117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119" name="Oval 118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20" name="Oval 119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21" name="Straight Connector 120"/>
          <p:cNvCxnSpPr>
            <a:stCxn id="120" idx="0"/>
            <a:endCxn id="107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3" name="Oval 122"/>
          <p:cNvSpPr/>
          <p:nvPr/>
        </p:nvSpPr>
        <p:spPr>
          <a:xfrm>
            <a:off x="107504" y="271567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E</a:t>
            </a:r>
            <a:endParaRPr lang="en-US" sz="2200" b="1" dirty="0"/>
          </a:p>
        </p:txBody>
      </p:sp>
      <p:cxnSp>
        <p:nvCxnSpPr>
          <p:cNvPr id="124" name="Straight Connector 123"/>
          <p:cNvCxnSpPr>
            <a:stCxn id="106" idx="0"/>
            <a:endCxn id="118" idx="2"/>
          </p:cNvCxnSpPr>
          <p:nvPr/>
        </p:nvCxnSpPr>
        <p:spPr>
          <a:xfrm flipV="1">
            <a:off x="503568" y="2181005"/>
            <a:ext cx="149248" cy="49552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251520" y="2226157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6" name="Oval 125"/>
          <p:cNvSpPr/>
          <p:nvPr/>
        </p:nvSpPr>
        <p:spPr>
          <a:xfrm>
            <a:off x="539592" y="271567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A</a:t>
            </a:r>
            <a:endParaRPr lang="en-US" sz="2200" b="1" dirty="0"/>
          </a:p>
        </p:txBody>
      </p:sp>
      <p:sp>
        <p:nvSpPr>
          <p:cNvPr id="127" name="Rectangle 126"/>
          <p:cNvSpPr/>
          <p:nvPr/>
        </p:nvSpPr>
        <p:spPr>
          <a:xfrm>
            <a:off x="1879786" y="565527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128" name="Straight Connector 127"/>
          <p:cNvCxnSpPr>
            <a:stCxn id="92" idx="3"/>
            <a:endCxn id="127" idx="0"/>
          </p:cNvCxnSpPr>
          <p:nvPr/>
        </p:nvCxnSpPr>
        <p:spPr>
          <a:xfrm>
            <a:off x="1598052" y="5103168"/>
            <a:ext cx="44373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/>
          <p:cNvSpPr/>
          <p:nvPr/>
        </p:nvSpPr>
        <p:spPr>
          <a:xfrm>
            <a:off x="1547664" y="642575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I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012816" y="642575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A</a:t>
            </a:r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31" name="Straight Connector 130"/>
          <p:cNvCxnSpPr>
            <a:stCxn id="130" idx="0"/>
            <a:endCxn id="89" idx="3"/>
          </p:cNvCxnSpPr>
          <p:nvPr/>
        </p:nvCxnSpPr>
        <p:spPr>
          <a:xfrm flipH="1" flipV="1">
            <a:off x="1007568" y="5817276"/>
            <a:ext cx="167248" cy="6084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127" idx="1"/>
            <a:endCxn id="129" idx="0"/>
          </p:cNvCxnSpPr>
          <p:nvPr/>
        </p:nvCxnSpPr>
        <p:spPr>
          <a:xfrm flipH="1">
            <a:off x="1709664" y="5817276"/>
            <a:ext cx="170122" cy="6084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Box 132"/>
          <p:cNvSpPr txBox="1"/>
          <p:nvPr/>
        </p:nvSpPr>
        <p:spPr>
          <a:xfrm>
            <a:off x="1522960" y="60119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4" name="TextBox 133"/>
          <p:cNvSpPr txBox="1"/>
          <p:nvPr/>
        </p:nvSpPr>
        <p:spPr>
          <a:xfrm>
            <a:off x="1090912" y="60212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pl-PL" dirty="0"/>
          </a:p>
        </p:txBody>
      </p:sp>
      <p:sp>
        <p:nvSpPr>
          <p:cNvPr id="135" name="TextBox 134"/>
          <p:cNvSpPr txBox="1"/>
          <p:nvPr/>
        </p:nvSpPr>
        <p:spPr>
          <a:xfrm>
            <a:off x="1825372" y="517361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827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89" grpId="0" animBg="1"/>
      <p:bldP spid="92" grpId="0" animBg="1"/>
      <p:bldP spid="116" grpId="0" build="p"/>
      <p:bldP spid="91" grpId="0"/>
      <p:bldP spid="93" grpId="0"/>
      <p:bldP spid="127" grpId="0" animBg="1"/>
      <p:bldP spid="129" grpId="0" animBg="1"/>
      <p:bldP spid="130" grpId="0" animBg="1"/>
      <p:bldP spid="133" grpId="0"/>
      <p:bldP spid="134" grpId="0"/>
      <p:bldP spid="1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1296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/>
              <a:t>Idea: limit </a:t>
            </a:r>
            <a:r>
              <a:rPr lang="en-US" sz="2800" dirty="0" smtClean="0"/>
              <a:t>consensus to </a:t>
            </a:r>
            <a:r>
              <a:rPr lang="en-US" sz="2800" dirty="0"/>
              <a:t>a smaller number of </a:t>
            </a:r>
            <a:r>
              <a:rPr lang="en-US" sz="2800" dirty="0" smtClean="0"/>
              <a:t>replicas</a:t>
            </a:r>
            <a:endParaRPr lang="en-US" sz="2800" dirty="0"/>
          </a:p>
          <a:p>
            <a:pPr marL="0" indent="0" algn="ctr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pl-PL" sz="2800" dirty="0" smtClean="0"/>
              <a:t>Divide </a:t>
            </a:r>
            <a:r>
              <a:rPr lang="en-US" sz="2800" dirty="0" smtClean="0"/>
              <a:t>replicas into </a:t>
            </a:r>
            <a:r>
              <a:rPr lang="en-US" sz="2800" dirty="0"/>
              <a:t>two </a:t>
            </a:r>
            <a:r>
              <a:rPr lang="en-US" sz="2800" dirty="0" smtClean="0"/>
              <a:t>disjoint sets:</a:t>
            </a:r>
            <a:endParaRPr lang="pl-PL" sz="2800" dirty="0"/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236275" y="2990056"/>
            <a:ext cx="4263717" cy="31752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/>
              <a:t>CORE</a:t>
            </a:r>
            <a:endParaRPr lang="en-US" sz="2800" dirty="0"/>
          </a:p>
          <a:p>
            <a:pPr marL="285750" indent="-285750"/>
            <a:r>
              <a:rPr lang="en-US" sz="2400" dirty="0" smtClean="0"/>
              <a:t>a stable group</a:t>
            </a:r>
          </a:p>
          <a:p>
            <a:pPr marL="285750" indent="-285750"/>
            <a:r>
              <a:rPr lang="pl-PL" sz="2400" dirty="0" smtClean="0"/>
              <a:t>execute </a:t>
            </a:r>
            <a:r>
              <a:rPr lang="en-US" sz="2400" dirty="0" smtClean="0"/>
              <a:t>tree operations</a:t>
            </a:r>
            <a:br>
              <a:rPr lang="en-US" sz="2400" dirty="0" smtClean="0"/>
            </a:br>
            <a:r>
              <a:rPr lang="en-US" sz="2400" dirty="0" smtClean="0"/>
              <a:t>&amp; </a:t>
            </a:r>
            <a:r>
              <a:rPr lang="en-US" sz="2400" dirty="0"/>
              <a:t>agree on </a:t>
            </a:r>
            <a:r>
              <a:rPr lang="en-US" sz="2400" i="1" dirty="0" smtClean="0"/>
              <a:t>rebalance</a:t>
            </a:r>
            <a:endParaRPr lang="en-US" sz="2400" i="1" dirty="0"/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easier </a:t>
            </a:r>
            <a:r>
              <a:rPr lang="en-US" sz="2400" dirty="0" smtClean="0"/>
              <a:t>agreement</a:t>
            </a:r>
            <a:endParaRPr lang="en-US" sz="2400" dirty="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4644008" y="2990056"/>
            <a:ext cx="4248472" cy="3175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/>
              <a:t>NEBULA</a:t>
            </a:r>
            <a:endParaRPr lang="en-US" dirty="0"/>
          </a:p>
          <a:p>
            <a:pPr marL="285750" indent="-285750"/>
            <a:r>
              <a:rPr lang="en-US" sz="2400" dirty="0" smtClean="0"/>
              <a:t>sites join &amp; leave, dynamic</a:t>
            </a:r>
          </a:p>
          <a:p>
            <a:pPr marL="285750" indent="-285750"/>
            <a:r>
              <a:rPr lang="en-US" sz="2400" dirty="0" smtClean="0"/>
              <a:t>generate tree operations</a:t>
            </a:r>
          </a:p>
          <a:p>
            <a:pPr marL="285750" indent="-285750"/>
            <a:r>
              <a:rPr lang="en-US" sz="2400" dirty="0" smtClean="0"/>
              <a:t>learns about </a:t>
            </a:r>
            <a:r>
              <a:rPr lang="en-US" sz="2400" i="1" dirty="0" smtClean="0"/>
              <a:t>rebalance</a:t>
            </a:r>
            <a:endParaRPr lang="en-US" sz="2400" i="1" dirty="0"/>
          </a:p>
          <a:p>
            <a:pPr marL="285750" indent="-285750"/>
            <a:r>
              <a:rPr lang="en-US" sz="2400" dirty="0" smtClean="0"/>
              <a:t>perform </a:t>
            </a:r>
            <a:r>
              <a:rPr lang="en-US" sz="2400" b="1" i="1" dirty="0" smtClean="0"/>
              <a:t>catch-up</a:t>
            </a:r>
            <a:r>
              <a:rPr lang="en-US" sz="2400" i="1" dirty="0" smtClean="0"/>
              <a:t> </a:t>
            </a:r>
            <a:r>
              <a:rPr lang="en-US" sz="2400" dirty="0" smtClean="0"/>
              <a:t>protocol</a:t>
            </a:r>
            <a:br>
              <a:rPr lang="en-US" sz="2400" dirty="0" smtClean="0"/>
            </a:br>
            <a:r>
              <a:rPr lang="en-US" sz="2400" dirty="0" smtClean="0"/>
              <a:t>to integrate conc. </a:t>
            </a:r>
            <a:r>
              <a:rPr lang="en-US" sz="2400" dirty="0"/>
              <a:t>c</a:t>
            </a:r>
            <a:r>
              <a:rPr lang="en-US" sz="2400" dirty="0" smtClean="0"/>
              <a:t>hanges</a:t>
            </a:r>
          </a:p>
          <a:p>
            <a:pPr>
              <a:buFont typeface="Wingdings" pitchFamily="2" charset="2"/>
              <a:buChar char="ü"/>
            </a:pPr>
            <a:r>
              <a:rPr lang="en-US" sz="2400" dirty="0"/>
              <a:t>n</a:t>
            </a:r>
            <a:r>
              <a:rPr lang="en-US" sz="2400" dirty="0" smtClean="0"/>
              <a:t>ever blocked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core-nebula architecture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14</a:t>
            </a:fld>
            <a:endParaRPr lang="pl-PL"/>
          </a:p>
        </p:txBody>
      </p:sp>
      <p:sp>
        <p:nvSpPr>
          <p:cNvPr id="11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13" name="Rectangle 12"/>
          <p:cNvSpPr/>
          <p:nvPr/>
        </p:nvSpPr>
        <p:spPr>
          <a:xfrm>
            <a:off x="6585432" y="1988840"/>
            <a:ext cx="1875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</a:t>
            </a:r>
            <a:r>
              <a:rPr lang="en-US" dirty="0" err="1" smtClean="0"/>
              <a:t>Leția</a:t>
            </a:r>
            <a:r>
              <a:rPr lang="pl-PL" dirty="0" smtClean="0"/>
              <a:t> </a:t>
            </a:r>
            <a:r>
              <a:rPr lang="en-US" dirty="0" smtClean="0"/>
              <a:t>et</a:t>
            </a:r>
            <a:r>
              <a:rPr lang="en-US" dirty="0"/>
              <a:t>. </a:t>
            </a:r>
            <a:r>
              <a:rPr lang="en-US" dirty="0" smtClean="0"/>
              <a:t>al, </a:t>
            </a:r>
            <a:r>
              <a:rPr lang="en-US" dirty="0"/>
              <a:t>2009]</a:t>
            </a:r>
          </a:p>
        </p:txBody>
      </p:sp>
    </p:spTree>
    <p:extLst>
      <p:ext uri="{BB962C8B-B14F-4D97-AF65-F5344CB8AC3E}">
        <p14:creationId xmlns:p14="http://schemas.microsoft.com/office/powerpoint/2010/main" val="257366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15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7" name="Content Placeholder 2"/>
          <p:cNvSpPr txBox="1">
            <a:spLocks/>
          </p:cNvSpPr>
          <p:nvPr/>
        </p:nvSpPr>
        <p:spPr>
          <a:xfrm>
            <a:off x="3360216" y="4142184"/>
            <a:ext cx="5460256" cy="20951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Any pair of replicas can exchange operations in the same epoch</a:t>
            </a: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grpSp>
        <p:nvGrpSpPr>
          <p:cNvPr id="9" name="Group 8"/>
          <p:cNvGrpSpPr/>
          <p:nvPr/>
        </p:nvGrpSpPr>
        <p:grpSpPr>
          <a:xfrm>
            <a:off x="2915816" y="2996952"/>
            <a:ext cx="1800240" cy="504056"/>
            <a:chOff x="2352104" y="2986132"/>
            <a:chExt cx="1800240" cy="504056"/>
          </a:xfrm>
        </p:grpSpPr>
        <p:sp>
          <p:nvSpPr>
            <p:cNvPr id="253" name="Oval 252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  <p:sp>
          <p:nvSpPr>
            <p:cNvPr id="254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2915443" y="2996952"/>
            <a:ext cx="1800240" cy="504056"/>
            <a:chOff x="2352104" y="2986132"/>
            <a:chExt cx="1800240" cy="504056"/>
          </a:xfrm>
        </p:grpSpPr>
        <p:sp>
          <p:nvSpPr>
            <p:cNvPr id="256" name="Oval 255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  <p:sp>
          <p:nvSpPr>
            <p:cNvPr id="257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2915443" y="2986230"/>
            <a:ext cx="1800240" cy="504056"/>
            <a:chOff x="2352104" y="2986132"/>
            <a:chExt cx="1800240" cy="504056"/>
          </a:xfrm>
        </p:grpSpPr>
        <p:sp>
          <p:nvSpPr>
            <p:cNvPr id="259" name="Oval 258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  <p:sp>
          <p:nvSpPr>
            <p:cNvPr id="260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2915816" y="2996952"/>
            <a:ext cx="1800240" cy="504056"/>
            <a:chOff x="2352104" y="2986132"/>
            <a:chExt cx="1800240" cy="504056"/>
          </a:xfrm>
        </p:grpSpPr>
        <p:sp>
          <p:nvSpPr>
            <p:cNvPr id="262" name="Oval 261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  <p:sp>
          <p:nvSpPr>
            <p:cNvPr id="263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264" name="Oval 263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65" name="Straight Connector 264"/>
          <p:cNvCxnSpPr>
            <a:stCxn id="264" idx="0"/>
            <a:endCxn id="249" idx="6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" name="TextBox 265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743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0.43698 -0.0053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40" y="-27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6161E-6 L -0.30313 -0.003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-18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8797E-6 L 0.21666 -0.00508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-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8" grpId="0"/>
      <p:bldP spid="218" grpId="0" animBg="1"/>
      <p:bldP spid="220" grpId="0"/>
      <p:bldP spid="231" grpId="0" animBg="1"/>
      <p:bldP spid="233" grpId="0"/>
      <p:bldP spid="264" grpId="0" animBg="1"/>
      <p:bldP spid="2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186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2656" y="794576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16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7" name="Content Placeholder 2"/>
          <p:cNvSpPr txBox="1">
            <a:spLocks/>
          </p:cNvSpPr>
          <p:nvPr/>
        </p:nvSpPr>
        <p:spPr>
          <a:xfrm>
            <a:off x="3360216" y="4142184"/>
            <a:ext cx="5460256" cy="20951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Any pair of replicas can exchange operations in the same epoch</a:t>
            </a: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grpSp>
        <p:nvGrpSpPr>
          <p:cNvPr id="89" name="Group 88"/>
          <p:cNvGrpSpPr/>
          <p:nvPr/>
        </p:nvGrpSpPr>
        <p:grpSpPr>
          <a:xfrm>
            <a:off x="442132" y="3064746"/>
            <a:ext cx="2002232" cy="437453"/>
            <a:chOff x="553564" y="5151787"/>
            <a:chExt cx="2002232" cy="437453"/>
          </a:xfrm>
        </p:grpSpPr>
        <p:sp>
          <p:nvSpPr>
            <p:cNvPr id="90" name="Oval 89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1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38516" y="3064745"/>
            <a:ext cx="2002232" cy="437453"/>
            <a:chOff x="553564" y="5151787"/>
            <a:chExt cx="2002232" cy="437453"/>
          </a:xfrm>
        </p:grpSpPr>
        <p:sp>
          <p:nvSpPr>
            <p:cNvPr id="97" name="Oval 96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8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38516" y="3064744"/>
            <a:ext cx="2002232" cy="437453"/>
            <a:chOff x="553564" y="5151787"/>
            <a:chExt cx="2002232" cy="437453"/>
          </a:xfrm>
        </p:grpSpPr>
        <p:sp>
          <p:nvSpPr>
            <p:cNvPr id="100" name="Oval 99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101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38516" y="3064743"/>
            <a:ext cx="2002232" cy="437453"/>
            <a:chOff x="553564" y="5151787"/>
            <a:chExt cx="2002232" cy="437453"/>
          </a:xfrm>
        </p:grpSpPr>
        <p:sp>
          <p:nvSpPr>
            <p:cNvPr id="103" name="Oval 102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104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105" name="Oval 104"/>
          <p:cNvSpPr/>
          <p:nvPr/>
        </p:nvSpPr>
        <p:spPr>
          <a:xfrm>
            <a:off x="1820530" y="190605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138177" y="1907214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6187141" y="190605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8261472" y="1844320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0" name="Straight Connector 109"/>
          <p:cNvCxnSpPr>
            <a:stCxn id="10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3849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8.69565E-7 L 0.24028 0.0002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14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8.69565E-7 L 0.47656 0.000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19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8.69565E-7 L 0.70504 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7" grpId="0" animBg="1"/>
      <p:bldP spid="1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17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7" name="Content Placeholder 2"/>
          <p:cNvSpPr txBox="1">
            <a:spLocks/>
          </p:cNvSpPr>
          <p:nvPr/>
        </p:nvSpPr>
        <p:spPr>
          <a:xfrm>
            <a:off x="3360216" y="4142184"/>
            <a:ext cx="5460256" cy="20951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Any pair of replicas can exchange operations in the same epoch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442132" y="3064746"/>
            <a:ext cx="2002232" cy="437453"/>
            <a:chOff x="553564" y="5151787"/>
            <a:chExt cx="2002232" cy="437453"/>
          </a:xfrm>
        </p:grpSpPr>
        <p:sp>
          <p:nvSpPr>
            <p:cNvPr id="90" name="Oval 89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I</a:t>
              </a:r>
            </a:p>
          </p:txBody>
        </p:sp>
        <p:sp>
          <p:nvSpPr>
            <p:cNvPr id="91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77" name="Oval 76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8" name="Straight Connector 77"/>
          <p:cNvCxnSpPr>
            <a:stCxn id="77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944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18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7" name="Content Placeholder 2"/>
          <p:cNvSpPr txBox="1">
            <a:spLocks/>
          </p:cNvSpPr>
          <p:nvPr/>
        </p:nvSpPr>
        <p:spPr>
          <a:xfrm>
            <a:off x="3360216" y="4142184"/>
            <a:ext cx="5460256" cy="209512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Any pair of replicas can exchange operations in the same epoch</a:t>
            </a:r>
          </a:p>
          <a:p>
            <a:pPr marL="285750" indent="-285750"/>
            <a:r>
              <a:rPr lang="en-US" sz="2400" i="1" dirty="0" err="1" smtClean="0"/>
              <a:t>rebalance</a:t>
            </a:r>
            <a:r>
              <a:rPr lang="en-US" sz="2400" dirty="0" err="1" smtClean="0"/>
              <a:t>@</a:t>
            </a:r>
            <a:r>
              <a:rPr lang="en-US" sz="2400" i="1" dirty="0" err="1" smtClean="0"/>
              <a:t>core</a:t>
            </a:r>
            <a:r>
              <a:rPr lang="en-US" sz="2400" i="1" dirty="0" smtClean="0"/>
              <a:t> </a:t>
            </a:r>
            <a:r>
              <a:rPr lang="en-US" sz="2400" dirty="0" smtClean="0"/>
              <a:t>initiates new </a:t>
            </a:r>
            <a:r>
              <a:rPr lang="en-US" sz="2400" i="1" dirty="0" smtClean="0"/>
              <a:t>epoch</a:t>
            </a:r>
          </a:p>
          <a:p>
            <a:pPr marL="285750" indent="-285750"/>
            <a:r>
              <a:rPr lang="en-US" sz="2400" i="1" dirty="0" err="1" smtClean="0"/>
              <a:t>rebalance</a:t>
            </a:r>
            <a:r>
              <a:rPr lang="en-US" sz="2400" dirty="0" err="1" smtClean="0"/>
              <a:t>@</a:t>
            </a:r>
            <a:r>
              <a:rPr lang="en-US" sz="2400" i="1" dirty="0" err="1" smtClean="0"/>
              <a:t>core</a:t>
            </a:r>
            <a:r>
              <a:rPr lang="en-US" sz="2400" i="1" dirty="0" smtClean="0"/>
              <a:t> </a:t>
            </a:r>
            <a:r>
              <a:rPr lang="en-US" sz="2400" dirty="0"/>
              <a:t>and </a:t>
            </a:r>
            <a:r>
              <a:rPr lang="en-US" sz="2400" i="1" dirty="0" err="1" smtClean="0"/>
              <a:t>operations</a:t>
            </a:r>
            <a:r>
              <a:rPr lang="en-US" sz="2400" dirty="0" err="1" smtClean="0"/>
              <a:t>@</a:t>
            </a:r>
            <a:r>
              <a:rPr lang="en-US" sz="2400" i="1" dirty="0" err="1" smtClean="0"/>
              <a:t>core</a:t>
            </a:r>
            <a:r>
              <a:rPr lang="en-US" sz="2400" i="1" dirty="0" smtClean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inherently concurrent to </a:t>
            </a:r>
            <a:r>
              <a:rPr lang="en-US" sz="2400" i="1" dirty="0" err="1"/>
              <a:t>ops</a:t>
            </a:r>
            <a:r>
              <a:rPr lang="en-US" sz="2400" dirty="0" err="1"/>
              <a:t>@</a:t>
            </a:r>
            <a:r>
              <a:rPr lang="en-US" sz="2400" i="1" dirty="0" err="1"/>
              <a:t>nebula</a:t>
            </a:r>
            <a:r>
              <a:rPr lang="en-US" sz="2400" dirty="0"/>
              <a:t>!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3261472" y="3068960"/>
            <a:ext cx="1800240" cy="504056"/>
            <a:chOff x="2352104" y="2986132"/>
            <a:chExt cx="1800240" cy="504056"/>
          </a:xfrm>
        </p:grpSpPr>
        <p:sp>
          <p:nvSpPr>
            <p:cNvPr id="89" name="Oval 88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P</a:t>
              </a:r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6954791" y="3058238"/>
            <a:ext cx="1800240" cy="504056"/>
            <a:chOff x="2352104" y="2986132"/>
            <a:chExt cx="1800240" cy="504056"/>
          </a:xfrm>
        </p:grpSpPr>
        <p:sp>
          <p:nvSpPr>
            <p:cNvPr id="108" name="Oval 107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U</a:t>
              </a:r>
              <a:endParaRPr lang="en-US" sz="2200" b="1" dirty="0"/>
            </a:p>
          </p:txBody>
        </p:sp>
        <p:sp>
          <p:nvSpPr>
            <p:cNvPr id="109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U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261748" y="3068960"/>
            <a:ext cx="1800240" cy="504056"/>
            <a:chOff x="2352104" y="2986132"/>
            <a:chExt cx="1800240" cy="504056"/>
          </a:xfrm>
        </p:grpSpPr>
        <p:sp>
          <p:nvSpPr>
            <p:cNvPr id="114" name="Oval 113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P</a:t>
              </a:r>
            </a:p>
          </p:txBody>
        </p:sp>
        <p:sp>
          <p:nvSpPr>
            <p:cNvPr id="115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grpSp>
        <p:nvGrpSpPr>
          <p:cNvPr id="128" name="Group 127"/>
          <p:cNvGrpSpPr/>
          <p:nvPr/>
        </p:nvGrpSpPr>
        <p:grpSpPr>
          <a:xfrm>
            <a:off x="6948224" y="3068960"/>
            <a:ext cx="1800240" cy="504056"/>
            <a:chOff x="2352104" y="2986132"/>
            <a:chExt cx="1800240" cy="504056"/>
          </a:xfrm>
        </p:grpSpPr>
        <p:sp>
          <p:nvSpPr>
            <p:cNvPr id="129" name="Oval 128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U</a:t>
              </a:r>
              <a:endParaRPr lang="en-US" sz="2200" b="1" dirty="0"/>
            </a:p>
          </p:txBody>
        </p:sp>
        <p:sp>
          <p:nvSpPr>
            <p:cNvPr id="130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U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79292" y="6064838"/>
            <a:ext cx="1800240" cy="504056"/>
            <a:chOff x="679292" y="6064838"/>
            <a:chExt cx="1800240" cy="504056"/>
          </a:xfrm>
        </p:grpSpPr>
        <p:sp>
          <p:nvSpPr>
            <p:cNvPr id="133" name="Content Placeholder 2"/>
            <p:cNvSpPr txBox="1">
              <a:spLocks/>
            </p:cNvSpPr>
            <p:nvPr/>
          </p:nvSpPr>
          <p:spPr>
            <a:xfrm>
              <a:off x="679292" y="6064838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T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600108" y="6129336"/>
              <a:ext cx="324000" cy="3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</a:rPr>
                <a:t>T</a:t>
              </a:r>
              <a:endParaRPr lang="en-US" sz="2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35" name="Oval 134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36" name="Straight Connector 135"/>
          <p:cNvCxnSpPr>
            <a:stCxn id="135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403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28585E-6 L 0.17864 -0.0053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24" y="-278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22448 0.05764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33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8" grpId="0" build="p"/>
      <p:bldP spid="179" grpId="0"/>
      <p:bldP spid="186" grpId="0" animBg="1"/>
      <p:bldP spid="94" grpId="0"/>
      <p:bldP spid="95" grpId="0" animBg="1"/>
      <p:bldP spid="96" grpId="0" animBg="1"/>
      <p:bldP spid="165" grpId="0"/>
      <p:bldP spid="92" grpId="0" animBg="1"/>
      <p:bldP spid="98" grpId="0"/>
      <p:bldP spid="104" grpId="0" animBg="1"/>
      <p:bldP spid="106" grpId="0"/>
      <p:bldP spid="121" grpId="0" animBg="1"/>
      <p:bldP spid="123" grpId="0"/>
      <p:bldP spid="125" grpId="0" animBg="1"/>
      <p:bldP spid="1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19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78" name="Group 77"/>
          <p:cNvGrpSpPr/>
          <p:nvPr/>
        </p:nvGrpSpPr>
        <p:grpSpPr>
          <a:xfrm>
            <a:off x="3261472" y="3068960"/>
            <a:ext cx="1800240" cy="504056"/>
            <a:chOff x="2352104" y="2986132"/>
            <a:chExt cx="1800240" cy="504056"/>
          </a:xfrm>
        </p:grpSpPr>
        <p:sp>
          <p:nvSpPr>
            <p:cNvPr id="89" name="Oval 88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P</a:t>
              </a:r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6954791" y="3058238"/>
            <a:ext cx="1800240" cy="504056"/>
            <a:chOff x="2352104" y="2986132"/>
            <a:chExt cx="1800240" cy="504056"/>
          </a:xfrm>
        </p:grpSpPr>
        <p:sp>
          <p:nvSpPr>
            <p:cNvPr id="108" name="Oval 107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U</a:t>
              </a:r>
              <a:endParaRPr lang="en-US" sz="2200" b="1" dirty="0"/>
            </a:p>
          </p:txBody>
        </p:sp>
        <p:sp>
          <p:nvSpPr>
            <p:cNvPr id="109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U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261748" y="3068960"/>
            <a:ext cx="1800240" cy="504056"/>
            <a:chOff x="2352104" y="2986132"/>
            <a:chExt cx="1800240" cy="504056"/>
          </a:xfrm>
        </p:grpSpPr>
        <p:sp>
          <p:nvSpPr>
            <p:cNvPr id="114" name="Oval 113"/>
            <p:cNvSpPr/>
            <p:nvPr/>
          </p:nvSpPr>
          <p:spPr>
            <a:xfrm>
              <a:off x="3275896" y="3047438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P</a:t>
              </a:r>
            </a:p>
          </p:txBody>
        </p:sp>
        <p:sp>
          <p:nvSpPr>
            <p:cNvPr id="115" name="Content Placeholder 2"/>
            <p:cNvSpPr txBox="1">
              <a:spLocks/>
            </p:cNvSpPr>
            <p:nvPr/>
          </p:nvSpPr>
          <p:spPr>
            <a:xfrm>
              <a:off x="2352104" y="2986132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grpSp>
        <p:nvGrpSpPr>
          <p:cNvPr id="9" name="Group 8"/>
          <p:cNvGrpSpPr/>
          <p:nvPr/>
        </p:nvGrpSpPr>
        <p:grpSpPr>
          <a:xfrm>
            <a:off x="679292" y="6064838"/>
            <a:ext cx="1800240" cy="504056"/>
            <a:chOff x="679292" y="6064838"/>
            <a:chExt cx="1800240" cy="504056"/>
          </a:xfrm>
        </p:grpSpPr>
        <p:sp>
          <p:nvSpPr>
            <p:cNvPr id="133" name="Content Placeholder 2"/>
            <p:cNvSpPr txBox="1">
              <a:spLocks/>
            </p:cNvSpPr>
            <p:nvPr/>
          </p:nvSpPr>
          <p:spPr>
            <a:xfrm>
              <a:off x="679292" y="6064838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T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600108" y="6129336"/>
              <a:ext cx="324000" cy="3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</a:rPr>
                <a:t>T</a:t>
              </a:r>
              <a:endParaRPr lang="en-US" sz="2200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01" name="Straight Arrow Connector 100"/>
          <p:cNvCxnSpPr/>
          <p:nvPr/>
        </p:nvCxnSpPr>
        <p:spPr>
          <a:xfrm flipH="1" flipV="1">
            <a:off x="2180530" y="3239708"/>
            <a:ext cx="591270" cy="628694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2135304" y="4569295"/>
            <a:ext cx="656133" cy="794686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 rot="2201224">
            <a:off x="2267744" y="3284984"/>
            <a:ext cx="426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201253" y="4437112"/>
            <a:ext cx="426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?</a:t>
            </a:r>
            <a:endParaRPr lang="en-US" sz="3200" b="1" baseline="-25000" dirty="0"/>
          </a:p>
        </p:txBody>
      </p:sp>
      <p:sp>
        <p:nvSpPr>
          <p:cNvPr id="111" name="Content Placeholder 2"/>
          <p:cNvSpPr txBox="1">
            <a:spLocks/>
          </p:cNvSpPr>
          <p:nvPr/>
        </p:nvSpPr>
        <p:spPr>
          <a:xfrm>
            <a:off x="4572000" y="3501008"/>
            <a:ext cx="4572000" cy="317524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Pairwise </a:t>
            </a:r>
            <a:r>
              <a:rPr lang="en-US" sz="2400" b="1" i="1" dirty="0" smtClean="0"/>
              <a:t>catch-up</a:t>
            </a:r>
            <a:r>
              <a:rPr lang="en-US" sz="2400" dirty="0" smtClean="0"/>
              <a:t>  moves</a:t>
            </a:r>
            <a:br>
              <a:rPr lang="en-US" sz="2400" dirty="0" smtClean="0"/>
            </a:br>
            <a:r>
              <a:rPr lang="en-US" sz="2400" dirty="0" smtClean="0"/>
              <a:t>nebula replica to the next epoch</a:t>
            </a:r>
          </a:p>
        </p:txBody>
      </p:sp>
      <p:sp>
        <p:nvSpPr>
          <p:cNvPr id="112" name="Oval 111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6" name="Straight Connector 115"/>
          <p:cNvCxnSpPr>
            <a:stCxn id="112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20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28585E-6 L -0.18351 0.1311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84" y="65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110" grpId="0"/>
      <p:bldP spid="1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pl-PL" dirty="0" smtClean="0"/>
              <a:t>Summary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4392487"/>
          </a:xfrm>
        </p:spPr>
        <p:txBody>
          <a:bodyPr>
            <a:normAutofit/>
          </a:bodyPr>
          <a:lstStyle/>
          <a:p>
            <a:r>
              <a:rPr lang="pl-PL" sz="2800" dirty="0" smtClean="0"/>
              <a:t>Overview of Treedoc: </a:t>
            </a:r>
            <a:endParaRPr lang="en-US" sz="2800" dirty="0" smtClean="0"/>
          </a:p>
          <a:p>
            <a:pPr lvl="1"/>
            <a:r>
              <a:rPr lang="en-US" sz="2400" dirty="0" smtClean="0"/>
              <a:t>Abstractly, a</a:t>
            </a:r>
            <a:r>
              <a:rPr lang="pl-PL" sz="2400" dirty="0" smtClean="0"/>
              <a:t>lways-</a:t>
            </a:r>
            <a:r>
              <a:rPr lang="en-US" sz="2400" dirty="0" smtClean="0"/>
              <a:t>responsive</a:t>
            </a:r>
            <a:r>
              <a:rPr lang="pl-PL" sz="2400" dirty="0" smtClean="0"/>
              <a:t> </a:t>
            </a:r>
            <a:r>
              <a:rPr lang="en-US" sz="2400" dirty="0" smtClean="0"/>
              <a:t>replicated sequence</a:t>
            </a:r>
          </a:p>
          <a:p>
            <a:pPr lvl="1"/>
            <a:r>
              <a:rPr lang="en-US" sz="2400" dirty="0" smtClean="0"/>
              <a:t>Built as a replicated ordering tree</a:t>
            </a:r>
          </a:p>
          <a:p>
            <a:r>
              <a:rPr lang="en-US" sz="2800" dirty="0" smtClean="0"/>
              <a:t>Problem</a:t>
            </a:r>
            <a:r>
              <a:rPr lang="pl-PL" sz="2800" dirty="0" smtClean="0"/>
              <a:t> faced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Tree unbalance</a:t>
            </a:r>
          </a:p>
          <a:p>
            <a:r>
              <a:rPr lang="pl-PL" sz="2800" dirty="0" smtClean="0"/>
              <a:t>Solution </a:t>
            </a:r>
            <a:r>
              <a:rPr lang="en-US" sz="2800" dirty="0" smtClean="0"/>
              <a:t>for asynchronous tree rebalance</a:t>
            </a:r>
          </a:p>
          <a:p>
            <a:r>
              <a:rPr lang="en-US" sz="2800" dirty="0" smtClean="0"/>
              <a:t>Algorithm requirements</a:t>
            </a:r>
            <a:r>
              <a:rPr lang="pl-PL" sz="2800" dirty="0" smtClean="0"/>
              <a:t> statement</a:t>
            </a:r>
            <a:endParaRPr lang="en-US" sz="2800" dirty="0" smtClean="0"/>
          </a:p>
          <a:p>
            <a:r>
              <a:rPr lang="pl-PL" sz="2800" dirty="0" smtClean="0"/>
              <a:t>Novel </a:t>
            </a:r>
            <a:r>
              <a:rPr lang="en-US" sz="2800" i="1" dirty="0" smtClean="0"/>
              <a:t>F-translate </a:t>
            </a:r>
            <a:r>
              <a:rPr lang="en-US" sz="2800" dirty="0" smtClean="0"/>
              <a:t>algorithm</a:t>
            </a:r>
          </a:p>
          <a:p>
            <a:pPr lvl="1"/>
            <a:endParaRPr lang="en-US" sz="2400" i="1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</a:t>
            </a:fld>
            <a:endParaRPr lang="pl-PL"/>
          </a:p>
        </p:txBody>
      </p:sp>
      <p:sp>
        <p:nvSpPr>
          <p:cNvPr id="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73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20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Content Placeholder 2"/>
          <p:cNvSpPr txBox="1">
            <a:spLocks/>
          </p:cNvSpPr>
          <p:nvPr/>
        </p:nvSpPr>
        <p:spPr>
          <a:xfrm>
            <a:off x="4572000" y="3501008"/>
            <a:ext cx="4572000" cy="317524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Pairwise </a:t>
            </a:r>
            <a:r>
              <a:rPr lang="en-US" sz="2400" b="1" i="1" dirty="0" smtClean="0"/>
              <a:t>catch-up</a:t>
            </a:r>
            <a:r>
              <a:rPr lang="en-US" sz="2400" dirty="0" smtClean="0"/>
              <a:t>  moves</a:t>
            </a:r>
            <a:br>
              <a:rPr lang="en-US" sz="2400" dirty="0" smtClean="0"/>
            </a:br>
            <a:r>
              <a:rPr lang="en-US" sz="2400" dirty="0" smtClean="0"/>
              <a:t>nebula replica to the next epoch</a:t>
            </a:r>
          </a:p>
          <a:p>
            <a:pPr marL="685800" lvl="1"/>
            <a:r>
              <a:rPr lang="en-US" sz="2200" dirty="0"/>
              <a:t>replay core ops until </a:t>
            </a:r>
            <a:r>
              <a:rPr lang="en-US" sz="2200" i="1" dirty="0"/>
              <a:t>final</a:t>
            </a:r>
            <a:r>
              <a:rPr lang="en-US" sz="2200" dirty="0"/>
              <a:t> </a:t>
            </a:r>
            <a:r>
              <a:rPr lang="en-US" sz="2200" i="1" dirty="0" smtClean="0"/>
              <a:t>state</a:t>
            </a:r>
            <a:endParaRPr lang="en-US" sz="2200" i="1" dirty="0"/>
          </a:p>
        </p:txBody>
      </p:sp>
      <p:grpSp>
        <p:nvGrpSpPr>
          <p:cNvPr id="112" name="Group 111"/>
          <p:cNvGrpSpPr/>
          <p:nvPr/>
        </p:nvGrpSpPr>
        <p:grpSpPr>
          <a:xfrm>
            <a:off x="442132" y="3064746"/>
            <a:ext cx="2002232" cy="437453"/>
            <a:chOff x="553564" y="5151787"/>
            <a:chExt cx="2002232" cy="437453"/>
          </a:xfrm>
        </p:grpSpPr>
        <p:sp>
          <p:nvSpPr>
            <p:cNvPr id="116" name="Oval 115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I</a:t>
              </a:r>
            </a:p>
          </p:txBody>
        </p:sp>
        <p:sp>
          <p:nvSpPr>
            <p:cNvPr id="119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37" name="Straight Connector 136"/>
          <p:cNvCxnSpPr>
            <a:stCxn id="136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306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89017E-7 L 0.25556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 animBg="1"/>
      <p:bldP spid="1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Rebalance in core, catch-up from nebula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21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Content Placeholder 2"/>
          <p:cNvSpPr txBox="1">
            <a:spLocks/>
          </p:cNvSpPr>
          <p:nvPr/>
        </p:nvSpPr>
        <p:spPr>
          <a:xfrm>
            <a:off x="4572000" y="3501008"/>
            <a:ext cx="4572000" cy="317524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Pairwise </a:t>
            </a:r>
            <a:r>
              <a:rPr lang="en-US" sz="2400" b="1" i="1" dirty="0" smtClean="0"/>
              <a:t>catch-up</a:t>
            </a:r>
            <a:r>
              <a:rPr lang="en-US" sz="2400" dirty="0" smtClean="0"/>
              <a:t>  moves</a:t>
            </a:r>
            <a:br>
              <a:rPr lang="en-US" sz="2400" dirty="0" smtClean="0"/>
            </a:br>
            <a:r>
              <a:rPr lang="en-US" sz="2400" dirty="0" smtClean="0"/>
              <a:t>nebula replica to the next epoch</a:t>
            </a:r>
          </a:p>
          <a:p>
            <a:pPr marL="685800" lvl="1"/>
            <a:r>
              <a:rPr lang="en-US" sz="2200" dirty="0"/>
              <a:t>replay core ops until </a:t>
            </a:r>
            <a:r>
              <a:rPr lang="en-US" sz="2200" i="1" dirty="0"/>
              <a:t>final</a:t>
            </a:r>
            <a:r>
              <a:rPr lang="en-US" sz="2200" dirty="0"/>
              <a:t> </a:t>
            </a:r>
            <a:r>
              <a:rPr lang="en-US" sz="2200" i="1" dirty="0"/>
              <a:t>state</a:t>
            </a:r>
          </a:p>
          <a:p>
            <a:pPr marL="685800" lvl="1"/>
            <a:r>
              <a:rPr lang="en-US" sz="2200" dirty="0" smtClean="0"/>
              <a:t>replay </a:t>
            </a:r>
            <a:r>
              <a:rPr lang="en-US" sz="2200" i="1" dirty="0"/>
              <a:t>rebalance </a:t>
            </a:r>
            <a:r>
              <a:rPr lang="en-US" sz="2200" dirty="0"/>
              <a:t>on </a:t>
            </a:r>
            <a:r>
              <a:rPr lang="en-US" sz="2200" i="1" dirty="0"/>
              <a:t>final</a:t>
            </a:r>
            <a:r>
              <a:rPr lang="en-US" sz="2200" dirty="0"/>
              <a:t> nodes</a:t>
            </a:r>
            <a:endParaRPr lang="en-US" sz="2200" i="1" dirty="0"/>
          </a:p>
          <a:p>
            <a:pPr marL="685800" lvl="1"/>
            <a:r>
              <a:rPr lang="en-US" sz="2200" b="1" i="1" dirty="0"/>
              <a:t>translate</a:t>
            </a:r>
            <a:r>
              <a:rPr lang="en-US" sz="2200" dirty="0"/>
              <a:t> nodes of nebula operations || </a:t>
            </a:r>
            <a:r>
              <a:rPr lang="en-US" sz="2200" i="1" dirty="0"/>
              <a:t>rebalance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into the new </a:t>
            </a:r>
            <a:r>
              <a:rPr lang="en-US" sz="2200" dirty="0" smtClean="0"/>
              <a:t>tree</a:t>
            </a:r>
            <a:endParaRPr lang="en-US" sz="2200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400460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3" name="Straight Connector 102"/>
          <p:cNvCxnSpPr>
            <a:stCxn id="102" idx="0"/>
            <a:endCxn id="132" idx="3"/>
          </p:cNvCxnSpPr>
          <p:nvPr/>
        </p:nvCxnSpPr>
        <p:spPr>
          <a:xfrm flipH="1" flipV="1">
            <a:off x="3405452" y="5099405"/>
            <a:ext cx="157008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544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08" name="TextBox 107"/>
          <p:cNvSpPr txBox="1"/>
          <p:nvPr/>
        </p:nvSpPr>
        <p:spPr>
          <a:xfrm>
            <a:off x="3860275" y="5548374"/>
            <a:ext cx="426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?</a:t>
            </a:r>
            <a:endParaRPr lang="en-US" sz="3200" b="1" baseline="-25000" dirty="0"/>
          </a:p>
        </p:txBody>
      </p:sp>
      <p:sp>
        <p:nvSpPr>
          <p:cNvPr id="109" name="Oval 10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10" name="Straight Connector 109"/>
          <p:cNvCxnSpPr>
            <a:stCxn id="10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97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/>
      <p:bldP spid="131" grpId="0"/>
      <p:bldP spid="132" grpId="0" animBg="1"/>
      <p:bldP spid="135" grpId="0" animBg="1"/>
      <p:bldP spid="102" grpId="0" animBg="1"/>
      <p:bldP spid="107" grpId="0"/>
      <p:bldP spid="1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Naive translation algorithm(s)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22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Content Placeholder 2"/>
          <p:cNvSpPr txBox="1">
            <a:spLocks/>
          </p:cNvSpPr>
          <p:nvPr/>
        </p:nvSpPr>
        <p:spPr>
          <a:xfrm>
            <a:off x="4104456" y="4224851"/>
            <a:ext cx="5148064" cy="143639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400" dirty="0" smtClean="0"/>
              <a:t>Naive translation algorithm:</a:t>
            </a:r>
          </a:p>
          <a:p>
            <a:pPr marL="400050" lvl="1" indent="0">
              <a:buNone/>
            </a:pPr>
            <a:r>
              <a:rPr lang="en-US" sz="2200" dirty="0" smtClean="0"/>
              <a:t>Create new position respecting old order observed at the nebula replica</a:t>
            </a:r>
            <a:endParaRPr lang="en-US" sz="2200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400460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3" name="Straight Connector 102"/>
          <p:cNvCxnSpPr>
            <a:stCxn id="102" idx="0"/>
            <a:endCxn id="132" idx="3"/>
          </p:cNvCxnSpPr>
          <p:nvPr/>
        </p:nvCxnSpPr>
        <p:spPr>
          <a:xfrm flipH="1" flipV="1">
            <a:off x="3405452" y="5099405"/>
            <a:ext cx="157008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544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0" name="Oval 109"/>
          <p:cNvSpPr/>
          <p:nvPr/>
        </p:nvSpPr>
        <p:spPr>
          <a:xfrm>
            <a:off x="5308160" y="545333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P</a:t>
            </a:r>
          </a:p>
        </p:txBody>
      </p:sp>
      <p:sp>
        <p:nvSpPr>
          <p:cNvPr id="112" name="Oval 111"/>
          <p:cNvSpPr/>
          <p:nvPr/>
        </p:nvSpPr>
        <p:spPr>
          <a:xfrm>
            <a:off x="4696052" y="545333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</a:t>
            </a:r>
            <a:endParaRPr lang="en-US" sz="2200" b="1" dirty="0"/>
          </a:p>
        </p:txBody>
      </p:sp>
      <p:sp>
        <p:nvSpPr>
          <p:cNvPr id="113" name="Oval 112"/>
          <p:cNvSpPr/>
          <p:nvPr/>
        </p:nvSpPr>
        <p:spPr>
          <a:xfrm>
            <a:off x="5884184" y="545333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114" name="Content Placeholder 2"/>
          <p:cNvSpPr txBox="1">
            <a:spLocks/>
          </p:cNvSpPr>
          <p:nvPr/>
        </p:nvSpPr>
        <p:spPr>
          <a:xfrm>
            <a:off x="4514556" y="5414603"/>
            <a:ext cx="194569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       &lt;</a:t>
            </a:r>
            <a:endParaRPr lang="en-US" sz="2400" dirty="0" smtClean="0"/>
          </a:p>
        </p:txBody>
      </p:sp>
      <p:sp>
        <p:nvSpPr>
          <p:cNvPr id="115" name="Content Placeholder 2"/>
          <p:cNvSpPr txBox="1">
            <a:spLocks/>
          </p:cNvSpPr>
          <p:nvPr/>
        </p:nvSpPr>
        <p:spPr>
          <a:xfrm>
            <a:off x="4499992" y="5871867"/>
            <a:ext cx="194569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       &lt;</a:t>
            </a:r>
            <a:endParaRPr lang="en-US" sz="2400" dirty="0" smtClean="0"/>
          </a:p>
        </p:txBody>
      </p:sp>
      <p:sp>
        <p:nvSpPr>
          <p:cNvPr id="116" name="Rectangle 115"/>
          <p:cNvSpPr/>
          <p:nvPr/>
        </p:nvSpPr>
        <p:spPr>
          <a:xfrm>
            <a:off x="4716016" y="591331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9" name="Rectangle 118"/>
          <p:cNvSpPr/>
          <p:nvPr/>
        </p:nvSpPr>
        <p:spPr>
          <a:xfrm>
            <a:off x="5904184" y="590948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5325402" y="5923453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3766563" y="2569654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38" name="Straight Connector 137"/>
          <p:cNvCxnSpPr>
            <a:stCxn id="137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0" name="Rectangle 139"/>
          <p:cNvSpPr/>
          <p:nvPr/>
        </p:nvSpPr>
        <p:spPr>
          <a:xfrm>
            <a:off x="6866413" y="5415330"/>
            <a:ext cx="1990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~[</a:t>
            </a:r>
            <a:r>
              <a:rPr lang="en-US" dirty="0" err="1" smtClean="0"/>
              <a:t>Leția</a:t>
            </a:r>
            <a:r>
              <a:rPr lang="pl-PL" dirty="0" smtClean="0"/>
              <a:t> </a:t>
            </a:r>
            <a:r>
              <a:rPr lang="en-US" dirty="0" smtClean="0"/>
              <a:t>et</a:t>
            </a:r>
            <a:r>
              <a:rPr lang="en-US" dirty="0"/>
              <a:t>. </a:t>
            </a:r>
            <a:r>
              <a:rPr lang="en-US" dirty="0" smtClean="0"/>
              <a:t>al, </a:t>
            </a:r>
            <a:r>
              <a:rPr lang="en-US" dirty="0"/>
              <a:t>2009]</a:t>
            </a:r>
          </a:p>
        </p:txBody>
      </p:sp>
    </p:spTree>
    <p:extLst>
      <p:ext uri="{BB962C8B-B14F-4D97-AF65-F5344CB8AC3E}">
        <p14:creationId xmlns:p14="http://schemas.microsoft.com/office/powerpoint/2010/main" val="169669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7" grpId="0"/>
      <p:bldP spid="110" grpId="0" animBg="1"/>
      <p:bldP spid="112" grpId="0" animBg="1"/>
      <p:bldP spid="113" grpId="0" animBg="1"/>
      <p:bldP spid="114" grpId="0"/>
      <p:bldP spid="115" grpId="0"/>
      <p:bldP spid="116" grpId="0" animBg="1"/>
      <p:bldP spid="119" grpId="0" animBg="1"/>
      <p:bldP spid="133" grpId="0" animBg="1"/>
      <p:bldP spid="13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Naive translation algorithm(s)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23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400460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3" name="Straight Connector 102"/>
          <p:cNvCxnSpPr>
            <a:stCxn id="102" idx="0"/>
            <a:endCxn id="132" idx="3"/>
          </p:cNvCxnSpPr>
          <p:nvPr/>
        </p:nvCxnSpPr>
        <p:spPr>
          <a:xfrm flipH="1" flipV="1">
            <a:off x="3405452" y="5099405"/>
            <a:ext cx="157008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544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442132" y="3064746"/>
            <a:ext cx="2002232" cy="437453"/>
            <a:chOff x="553564" y="5151787"/>
            <a:chExt cx="2002232" cy="437453"/>
          </a:xfrm>
        </p:grpSpPr>
        <p:sp>
          <p:nvSpPr>
            <p:cNvPr id="109" name="Oval 108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I</a:t>
              </a:r>
            </a:p>
          </p:txBody>
        </p:sp>
        <p:sp>
          <p:nvSpPr>
            <p:cNvPr id="136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9505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8.69565E-7 L 0.68872 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Naive translation algorithm(s)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24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400460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3" name="Straight Connector 102"/>
          <p:cNvCxnSpPr>
            <a:stCxn id="102" idx="0"/>
            <a:endCxn id="132" idx="3"/>
          </p:cNvCxnSpPr>
          <p:nvPr/>
        </p:nvCxnSpPr>
        <p:spPr>
          <a:xfrm flipH="1" flipV="1">
            <a:off x="3405452" y="5099405"/>
            <a:ext cx="157008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544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7859594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ontent Placeholder 2"/>
          <p:cNvSpPr txBox="1">
            <a:spLocks/>
          </p:cNvSpPr>
          <p:nvPr/>
        </p:nvSpPr>
        <p:spPr>
          <a:xfrm rot="5400000">
            <a:off x="7354128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45" name="Straight Connector 144"/>
          <p:cNvCxnSpPr>
            <a:stCxn id="148" idx="1"/>
            <a:endCxn id="147" idx="0"/>
          </p:cNvCxnSpPr>
          <p:nvPr/>
        </p:nvCxnSpPr>
        <p:spPr>
          <a:xfrm flipH="1">
            <a:off x="7251126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171688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47" name="Rectangle 146"/>
          <p:cNvSpPr/>
          <p:nvPr/>
        </p:nvSpPr>
        <p:spPr>
          <a:xfrm>
            <a:off x="7089126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7679610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7669860" y="6132023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U</a:t>
            </a:r>
          </a:p>
        </p:txBody>
      </p:sp>
      <p:sp>
        <p:nvSpPr>
          <p:cNvPr id="150" name="Oval 149"/>
          <p:cNvSpPr/>
          <p:nvPr/>
        </p:nvSpPr>
        <p:spPr>
          <a:xfrm>
            <a:off x="7057752" y="613202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L</a:t>
            </a:r>
            <a:endParaRPr lang="en-US" sz="2200" b="1" dirty="0"/>
          </a:p>
        </p:txBody>
      </p:sp>
      <p:sp>
        <p:nvSpPr>
          <p:cNvPr id="151" name="Oval 150"/>
          <p:cNvSpPr/>
          <p:nvPr/>
        </p:nvSpPr>
        <p:spPr>
          <a:xfrm>
            <a:off x="8245884" y="6132023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152" name="Content Placeholder 2"/>
          <p:cNvSpPr txBox="1">
            <a:spLocks/>
          </p:cNvSpPr>
          <p:nvPr/>
        </p:nvSpPr>
        <p:spPr>
          <a:xfrm>
            <a:off x="6876256" y="6093296"/>
            <a:ext cx="194569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       &lt;</a:t>
            </a:r>
            <a:endParaRPr lang="en-US" sz="2400" dirty="0" smtClean="0"/>
          </a:p>
        </p:txBody>
      </p:sp>
      <p:sp>
        <p:nvSpPr>
          <p:cNvPr id="157" name="Rounded Rectangle 156"/>
          <p:cNvSpPr/>
          <p:nvPr/>
        </p:nvSpPr>
        <p:spPr>
          <a:xfrm>
            <a:off x="7294955" y="2569654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7445656" y="565509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59" name="Straight Connector 158"/>
          <p:cNvCxnSpPr>
            <a:stCxn id="158" idx="0"/>
            <a:endCxn id="147" idx="3"/>
          </p:cNvCxnSpPr>
          <p:nvPr/>
        </p:nvCxnSpPr>
        <p:spPr>
          <a:xfrm flipH="1" flipV="1">
            <a:off x="7413126" y="5099405"/>
            <a:ext cx="194530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7499624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367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6" grpId="0"/>
      <p:bldP spid="147" grpId="0" animBg="1"/>
      <p:bldP spid="148" grpId="0" animBg="1"/>
      <p:bldP spid="149" grpId="0" animBg="1"/>
      <p:bldP spid="150" grpId="0" animBg="1"/>
      <p:bldP spid="151" grpId="0" animBg="1"/>
      <p:bldP spid="152" grpId="0"/>
      <p:bldP spid="157" grpId="0" animBg="1"/>
      <p:bldP spid="158" grpId="0" animBg="1"/>
      <p:bldP spid="16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Naive translation algorithm(s)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25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3400460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3" name="Straight Connector 102"/>
          <p:cNvCxnSpPr>
            <a:stCxn id="102" idx="0"/>
            <a:endCxn id="132" idx="3"/>
          </p:cNvCxnSpPr>
          <p:nvPr/>
        </p:nvCxnSpPr>
        <p:spPr>
          <a:xfrm flipH="1" flipV="1">
            <a:off x="3405452" y="5099405"/>
            <a:ext cx="157008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544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7859594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ontent Placeholder 2"/>
          <p:cNvSpPr txBox="1">
            <a:spLocks/>
          </p:cNvSpPr>
          <p:nvPr/>
        </p:nvSpPr>
        <p:spPr>
          <a:xfrm rot="5400000">
            <a:off x="7354128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45" name="Straight Connector 144"/>
          <p:cNvCxnSpPr>
            <a:stCxn id="148" idx="1"/>
            <a:endCxn id="147" idx="0"/>
          </p:cNvCxnSpPr>
          <p:nvPr/>
        </p:nvCxnSpPr>
        <p:spPr>
          <a:xfrm flipH="1">
            <a:off x="7251126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171688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47" name="Rectangle 146"/>
          <p:cNvSpPr/>
          <p:nvPr/>
        </p:nvSpPr>
        <p:spPr>
          <a:xfrm>
            <a:off x="7089126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7679610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>
          <a:xfrm>
            <a:off x="7294955" y="2569654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7445656" y="565509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59" name="Straight Connector 158"/>
          <p:cNvCxnSpPr>
            <a:stCxn id="158" idx="0"/>
            <a:endCxn id="147" idx="3"/>
          </p:cNvCxnSpPr>
          <p:nvPr/>
        </p:nvCxnSpPr>
        <p:spPr>
          <a:xfrm flipH="1" flipV="1">
            <a:off x="7413126" y="5099405"/>
            <a:ext cx="194530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7499624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grpSp>
        <p:nvGrpSpPr>
          <p:cNvPr id="3" name="Group 2"/>
          <p:cNvGrpSpPr/>
          <p:nvPr/>
        </p:nvGrpSpPr>
        <p:grpSpPr>
          <a:xfrm>
            <a:off x="2699792" y="6093296"/>
            <a:ext cx="1800240" cy="504056"/>
            <a:chOff x="2699792" y="6093296"/>
            <a:chExt cx="1800240" cy="504056"/>
          </a:xfrm>
        </p:grpSpPr>
        <p:sp>
          <p:nvSpPr>
            <p:cNvPr id="113" name="Content Placeholder 2"/>
            <p:cNvSpPr txBox="1">
              <a:spLocks/>
            </p:cNvSpPr>
            <p:nvPr/>
          </p:nvSpPr>
          <p:spPr>
            <a:xfrm>
              <a:off x="2699792" y="6093296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599928" y="6165304"/>
              <a:ext cx="324000" cy="324000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</a:rPr>
                <a:t>P</a:t>
              </a:r>
              <a:endParaRPr lang="en-US" sz="22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732200" y="6093296"/>
            <a:ext cx="1800240" cy="504056"/>
            <a:chOff x="6732200" y="6093296"/>
            <a:chExt cx="1800240" cy="504056"/>
          </a:xfrm>
        </p:grpSpPr>
        <p:sp>
          <p:nvSpPr>
            <p:cNvPr id="133" name="Content Placeholder 2"/>
            <p:cNvSpPr txBox="1">
              <a:spLocks/>
            </p:cNvSpPr>
            <p:nvPr/>
          </p:nvSpPr>
          <p:spPr>
            <a:xfrm>
              <a:off x="6732200" y="6093296"/>
              <a:ext cx="1800240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P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7632336" y="6165304"/>
              <a:ext cx="324000" cy="3240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chemeClr val="bg1"/>
                  </a:solidFill>
                </a:rPr>
                <a:t>U</a:t>
              </a:r>
              <a:endParaRPr lang="en-US" sz="22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8186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84971E-6 L 0.44479 -0.005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40" y="-27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00532 L -0.43333 2.31214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58" y="2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9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Naive translation algorithm(s)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26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366262" y="2797328"/>
            <a:ext cx="8342" cy="13448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ontent Placeholder 2"/>
          <p:cNvSpPr>
            <a:spLocks noGrp="1"/>
          </p:cNvSpPr>
          <p:nvPr>
            <p:ph idx="1"/>
          </p:nvPr>
        </p:nvSpPr>
        <p:spPr>
          <a:xfrm rot="5400000">
            <a:off x="873408" y="3226144"/>
            <a:ext cx="1479511" cy="44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i="1" dirty="0" smtClean="0"/>
              <a:t>rebalance</a:t>
            </a:r>
            <a:endParaRPr lang="pl-PL" sz="2400" i="1" dirty="0" smtClean="0"/>
          </a:p>
        </p:txBody>
      </p: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413520" y="5097196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245867" y="517777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251520" y="5655097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804312" y="4383088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24874" y="445353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642312" y="493519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232796" y="4221088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3851920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Content Placeholder 2"/>
          <p:cNvSpPr txBox="1">
            <a:spLocks/>
          </p:cNvSpPr>
          <p:nvPr/>
        </p:nvSpPr>
        <p:spPr>
          <a:xfrm rot="5400000">
            <a:off x="3346454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3243452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164014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3081452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3671936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03" name="Straight Connector 102"/>
          <p:cNvCxnSpPr>
            <a:stCxn id="111" idx="0"/>
            <a:endCxn id="132" idx="3"/>
          </p:cNvCxnSpPr>
          <p:nvPr/>
        </p:nvCxnSpPr>
        <p:spPr>
          <a:xfrm flipH="1" flipV="1">
            <a:off x="3405452" y="5099405"/>
            <a:ext cx="170752" cy="49295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3491880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143" name="Straight Arrow Connector 142"/>
          <p:cNvCxnSpPr/>
          <p:nvPr/>
        </p:nvCxnSpPr>
        <p:spPr>
          <a:xfrm>
            <a:off x="7859594" y="3051596"/>
            <a:ext cx="0" cy="109058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Content Placeholder 2"/>
          <p:cNvSpPr txBox="1">
            <a:spLocks/>
          </p:cNvSpPr>
          <p:nvPr/>
        </p:nvSpPr>
        <p:spPr>
          <a:xfrm rot="5400000">
            <a:off x="7354128" y="3442168"/>
            <a:ext cx="1479511" cy="445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i="1" dirty="0" smtClean="0"/>
              <a:t>catch-up</a:t>
            </a:r>
            <a:endParaRPr lang="pl-PL" sz="2400" i="1" dirty="0" smtClean="0"/>
          </a:p>
        </p:txBody>
      </p:sp>
      <p:cxnSp>
        <p:nvCxnSpPr>
          <p:cNvPr id="145" name="Straight Connector 144"/>
          <p:cNvCxnSpPr>
            <a:stCxn id="148" idx="1"/>
            <a:endCxn id="147" idx="0"/>
          </p:cNvCxnSpPr>
          <p:nvPr/>
        </p:nvCxnSpPr>
        <p:spPr>
          <a:xfrm flipH="1">
            <a:off x="7251126" y="4385297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7171688" y="445574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47" name="Rectangle 146"/>
          <p:cNvSpPr/>
          <p:nvPr/>
        </p:nvSpPr>
        <p:spPr>
          <a:xfrm>
            <a:off x="7089126" y="4937405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7679610" y="4223297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159" name="Straight Connector 158"/>
          <p:cNvCxnSpPr>
            <a:stCxn id="119" idx="0"/>
            <a:endCxn id="147" idx="3"/>
          </p:cNvCxnSpPr>
          <p:nvPr/>
        </p:nvCxnSpPr>
        <p:spPr>
          <a:xfrm flipH="1" flipV="1">
            <a:off x="7413126" y="5099405"/>
            <a:ext cx="195526" cy="48983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7524328" y="5223024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Rounded Rectangle 110"/>
          <p:cNvSpPr/>
          <p:nvPr/>
        </p:nvSpPr>
        <p:spPr>
          <a:xfrm>
            <a:off x="3131840" y="5592356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203848" y="565509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609878" y="565509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19" name="Rounded Rectangle 118"/>
          <p:cNvSpPr/>
          <p:nvPr/>
        </p:nvSpPr>
        <p:spPr>
          <a:xfrm>
            <a:off x="7164288" y="5589240"/>
            <a:ext cx="888728" cy="464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7236296" y="5651981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7642326" y="5651981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36" name="Content Placeholder 2"/>
          <p:cNvSpPr txBox="1">
            <a:spLocks/>
          </p:cNvSpPr>
          <p:nvPr/>
        </p:nvSpPr>
        <p:spPr>
          <a:xfrm>
            <a:off x="4415672" y="4149080"/>
            <a:ext cx="2748616" cy="8723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Order observed at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4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dirty="0" smtClean="0"/>
              <a:t> broken!</a:t>
            </a:r>
            <a:endParaRPr lang="en-US" sz="24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" name="Oval 152"/>
          <p:cNvSpPr/>
          <p:nvPr/>
        </p:nvSpPr>
        <p:spPr>
          <a:xfrm>
            <a:off x="5292080" y="5195919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sp>
        <p:nvSpPr>
          <p:cNvPr id="155" name="Oval 154"/>
          <p:cNvSpPr/>
          <p:nvPr/>
        </p:nvSpPr>
        <p:spPr>
          <a:xfrm>
            <a:off x="5884184" y="519591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156" name="Content Placeholder 2"/>
          <p:cNvSpPr txBox="1">
            <a:spLocks/>
          </p:cNvSpPr>
          <p:nvPr/>
        </p:nvSpPr>
        <p:spPr>
          <a:xfrm>
            <a:off x="5076056" y="5157192"/>
            <a:ext cx="141317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</a:t>
            </a:r>
            <a:endParaRPr lang="en-US" sz="2400" dirty="0" smtClean="0"/>
          </a:p>
        </p:txBody>
      </p:sp>
      <p:sp>
        <p:nvSpPr>
          <p:cNvPr id="161" name="Content Placeholder 2"/>
          <p:cNvSpPr txBox="1">
            <a:spLocks/>
          </p:cNvSpPr>
          <p:nvPr/>
        </p:nvSpPr>
        <p:spPr>
          <a:xfrm>
            <a:off x="5076056" y="5614456"/>
            <a:ext cx="1398608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/>
              <a:t>&lt;</a:t>
            </a:r>
            <a:endParaRPr lang="en-US" sz="2400" dirty="0" smtClean="0"/>
          </a:p>
        </p:txBody>
      </p:sp>
      <p:sp>
        <p:nvSpPr>
          <p:cNvPr id="163" name="Rectangle 162"/>
          <p:cNvSpPr/>
          <p:nvPr/>
        </p:nvSpPr>
        <p:spPr>
          <a:xfrm>
            <a:off x="5904184" y="565207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325402" y="5651981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27292" y="5081059"/>
            <a:ext cx="1892596" cy="11562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8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53" grpId="0" animBg="1"/>
      <p:bldP spid="155" grpId="0" animBg="1"/>
      <p:bldP spid="156" grpId="0"/>
      <p:bldP spid="161" grpId="0"/>
      <p:bldP spid="163" grpId="0" animBg="1"/>
      <p:bldP spid="164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Towards correct </a:t>
            </a:r>
            <a:r>
              <a:rPr lang="en-US" i="1" dirty="0" smtClean="0"/>
              <a:t>translate</a:t>
            </a:r>
            <a:r>
              <a:rPr lang="en-US" dirty="0" smtClean="0"/>
              <a:t>: requirements</a:t>
            </a:r>
            <a:endParaRPr lang="en-US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27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79" name="Content Placeholder 2"/>
          <p:cNvSpPr txBox="1">
            <a:spLocks/>
          </p:cNvSpPr>
          <p:nvPr/>
        </p:nvSpPr>
        <p:spPr>
          <a:xfrm>
            <a:off x="251520" y="1067614"/>
            <a:ext cx="8640960" cy="55297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Order-preserving</a:t>
            </a:r>
          </a:p>
          <a:p>
            <a:pPr marL="914400" lvl="1" indent="-514350"/>
            <a:r>
              <a:rPr lang="en-US" sz="2400" dirty="0" smtClean="0"/>
              <a:t>For every       ,       </a:t>
            </a:r>
            <a:r>
              <a:rPr lang="pl-PL" sz="2400" dirty="0" smtClean="0"/>
              <a:t>the order is preserved between epochs: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               &lt;           =&gt;          &lt;</a:t>
            </a:r>
            <a:br>
              <a:rPr lang="en-US" sz="2400" dirty="0" smtClean="0"/>
            </a:b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Deterministic</a:t>
            </a:r>
          </a:p>
          <a:p>
            <a:pPr marL="914400" lvl="1" indent="-514350"/>
            <a:r>
              <a:rPr lang="en-US" sz="2400" dirty="0"/>
              <a:t>For every </a:t>
            </a:r>
            <a:r>
              <a:rPr lang="en-US" sz="2400" dirty="0" smtClean="0"/>
              <a:t>       , </a:t>
            </a:r>
            <a:r>
              <a:rPr lang="en-US" sz="2400" i="1" dirty="0" err="1" smtClean="0"/>
              <a:t>nebula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nebula</a:t>
            </a:r>
            <a:r>
              <a:rPr lang="en-US" sz="2400" i="1" baseline="-25000" dirty="0" err="1" smtClean="0"/>
              <a:t>j</a:t>
            </a:r>
            <a:r>
              <a:rPr lang="pl-PL" sz="2400" dirty="0" smtClean="0"/>
              <a:t>,        is translated identically:</a:t>
            </a:r>
            <a:endParaRPr lang="en-US" sz="2400" dirty="0" smtClean="0"/>
          </a:p>
          <a:p>
            <a:pPr marL="400050" lvl="1" indent="0">
              <a:buNone/>
            </a:pPr>
            <a:r>
              <a:rPr lang="en-US" sz="2400" i="1" baseline="-25000" dirty="0" smtClean="0"/>
              <a:t> </a:t>
            </a:r>
            <a:r>
              <a:rPr lang="en-US" sz="2400" i="1" dirty="0" smtClean="0"/>
              <a:t>             </a:t>
            </a:r>
            <a:r>
              <a:rPr lang="en-US" sz="2400" dirty="0" smtClean="0"/>
              <a:t>@</a:t>
            </a:r>
            <a:r>
              <a:rPr lang="en-US" sz="2400" i="1" dirty="0" err="1" smtClean="0"/>
              <a:t>nebula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 =       @</a:t>
            </a:r>
            <a:r>
              <a:rPr lang="en-US" sz="2400" i="1" dirty="0" err="1" smtClean="0"/>
              <a:t>nebula</a:t>
            </a:r>
            <a:r>
              <a:rPr lang="en-US" sz="2400" i="1" baseline="-25000" dirty="0" err="1" smtClean="0"/>
              <a:t>j</a:t>
            </a:r>
            <a:endParaRPr lang="pl-PL" sz="2400" i="1" baseline="-25000" dirty="0" smtClean="0"/>
          </a:p>
          <a:p>
            <a:pPr marL="514350" indent="-514350">
              <a:buFont typeface="+mj-lt"/>
              <a:buAutoNum type="arabicPeriod"/>
            </a:pPr>
            <a:endParaRPr lang="pl-PL" sz="28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/>
              <a:t>Non-disruptive</a:t>
            </a:r>
            <a:endParaRPr lang="en-US" sz="2800" b="1" dirty="0"/>
          </a:p>
          <a:p>
            <a:pPr marL="914400" lvl="1" indent="-514350"/>
            <a:r>
              <a:rPr lang="en-US" sz="2400" dirty="0"/>
              <a:t>For every         created by </a:t>
            </a:r>
            <a:r>
              <a:rPr lang="en-US" sz="2400" i="1" dirty="0" err="1"/>
              <a:t>addAt</a:t>
            </a:r>
            <a:r>
              <a:rPr lang="en-US" sz="2400" i="1" dirty="0"/>
              <a:t> </a:t>
            </a:r>
            <a:r>
              <a:rPr lang="en-US" sz="2400" dirty="0"/>
              <a:t>and        created by </a:t>
            </a:r>
            <a:r>
              <a:rPr lang="en-US" sz="2400" i="1" dirty="0"/>
              <a:t>translate</a:t>
            </a:r>
            <a:r>
              <a:rPr lang="en-US" sz="2400" dirty="0"/>
              <a:t>:</a:t>
            </a:r>
          </a:p>
          <a:p>
            <a:pPr marL="400050" lvl="1" indent="0">
              <a:buNone/>
            </a:pPr>
            <a:r>
              <a:rPr lang="en-US" sz="2400" dirty="0"/>
              <a:t>               !=</a:t>
            </a:r>
            <a:endParaRPr lang="en-US" sz="2400" i="1" baseline="-25000" dirty="0" smtClean="0"/>
          </a:p>
          <a:p>
            <a:pPr marL="400050" lvl="1" indent="0">
              <a:buNone/>
            </a:pPr>
            <a:r>
              <a:rPr lang="en-US" sz="2400" b="1" dirty="0" smtClean="0"/>
              <a:t>Solution: designate all cases in advance using </a:t>
            </a:r>
            <a:r>
              <a:rPr lang="en-US" sz="2400" b="1" i="1" dirty="0" smtClean="0"/>
              <a:t>final state</a:t>
            </a:r>
            <a:r>
              <a:rPr lang="en-US" sz="2400" b="1" dirty="0" smtClean="0"/>
              <a:t> only!</a:t>
            </a:r>
            <a:endParaRPr lang="en-US" sz="2400" i="1" baseline="-25000" dirty="0" smtClean="0"/>
          </a:p>
        </p:txBody>
      </p:sp>
      <p:sp>
        <p:nvSpPr>
          <p:cNvPr id="81" name="Oval 80"/>
          <p:cNvSpPr/>
          <p:nvPr/>
        </p:nvSpPr>
        <p:spPr>
          <a:xfrm>
            <a:off x="2483768" y="1628800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X</a:t>
            </a:r>
            <a:endParaRPr lang="en-US" sz="2200" b="1" dirty="0"/>
          </a:p>
        </p:txBody>
      </p:sp>
      <p:sp>
        <p:nvSpPr>
          <p:cNvPr id="82" name="Oval 81"/>
          <p:cNvSpPr/>
          <p:nvPr/>
        </p:nvSpPr>
        <p:spPr>
          <a:xfrm>
            <a:off x="2987824" y="1628800"/>
            <a:ext cx="360000" cy="360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Y</a:t>
            </a:r>
            <a:endParaRPr lang="en-US" sz="2200" b="1" dirty="0"/>
          </a:p>
        </p:txBody>
      </p:sp>
      <p:sp>
        <p:nvSpPr>
          <p:cNvPr id="83" name="Rectangle 82"/>
          <p:cNvSpPr/>
          <p:nvPr/>
        </p:nvSpPr>
        <p:spPr>
          <a:xfrm>
            <a:off x="3167880" y="207888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X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3887960" y="2073678"/>
            <a:ext cx="324000" cy="32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Y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1259632" y="206088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X</a:t>
            </a:r>
            <a:endParaRPr lang="en-US" sz="2200" b="1" dirty="0"/>
          </a:p>
        </p:txBody>
      </p:sp>
      <p:sp>
        <p:nvSpPr>
          <p:cNvPr id="86" name="Oval 85"/>
          <p:cNvSpPr/>
          <p:nvPr/>
        </p:nvSpPr>
        <p:spPr>
          <a:xfrm>
            <a:off x="2051760" y="2060888"/>
            <a:ext cx="360000" cy="3600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Y</a:t>
            </a:r>
            <a:endParaRPr lang="en-US" sz="2200" b="1" dirty="0"/>
          </a:p>
        </p:txBody>
      </p:sp>
      <p:sp>
        <p:nvSpPr>
          <p:cNvPr id="94" name="Oval 93"/>
          <p:cNvSpPr/>
          <p:nvPr/>
        </p:nvSpPr>
        <p:spPr>
          <a:xfrm>
            <a:off x="2525786" y="3284984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X</a:t>
            </a:r>
            <a:endParaRPr lang="en-US" sz="2200" b="1" dirty="0"/>
          </a:p>
        </p:txBody>
      </p:sp>
      <p:sp>
        <p:nvSpPr>
          <p:cNvPr id="96" name="Rectangle 95"/>
          <p:cNvSpPr/>
          <p:nvPr/>
        </p:nvSpPr>
        <p:spPr>
          <a:xfrm>
            <a:off x="1265682" y="3794210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X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209898" y="3789000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X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1816" y="5229272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X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32176" y="5229272"/>
            <a:ext cx="324000" cy="32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Y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47658" y="5697288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X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65746" y="5697288"/>
            <a:ext cx="324000" cy="32400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Y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5220072" y="3284984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X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21940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Rectangle 209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28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89178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836436" y="4593140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68783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674436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27228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47790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65228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55712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2" name="Content Placeholder 2"/>
          <p:cNvSpPr txBox="1">
            <a:spLocks/>
          </p:cNvSpPr>
          <p:nvPr/>
        </p:nvSpPr>
        <p:spPr>
          <a:xfrm>
            <a:off x="2843808" y="3650996"/>
            <a:ext cx="3854887" cy="258631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i="1" dirty="0" smtClean="0"/>
              <a:t>Sentinel position      </a:t>
            </a:r>
            <a:r>
              <a:rPr lang="en-US" sz="2400" dirty="0" smtClean="0"/>
              <a:t>:</a:t>
            </a:r>
          </a:p>
          <a:p>
            <a:pPr lvl="1"/>
            <a:r>
              <a:rPr lang="en-US" sz="2200" dirty="0" smtClean="0"/>
              <a:t>Designated position for every potential </a:t>
            </a:r>
            <a:r>
              <a:rPr lang="en-US" sz="2200" i="1" dirty="0" smtClean="0"/>
              <a:t>translate</a:t>
            </a:r>
          </a:p>
          <a:p>
            <a:pPr lvl="1"/>
            <a:r>
              <a:rPr lang="en-US" sz="2200" dirty="0" smtClean="0"/>
              <a:t>      &lt;       &lt;       </a:t>
            </a:r>
            <a:r>
              <a:rPr lang="en-US" sz="2200" dirty="0"/>
              <a:t>… </a:t>
            </a:r>
            <a:r>
              <a:rPr lang="en-US" sz="2200" dirty="0" smtClean="0"/>
              <a:t>&lt;      &lt;</a:t>
            </a:r>
          </a:p>
          <a:p>
            <a:pPr lvl="1"/>
            <a:r>
              <a:rPr lang="en-US" sz="2200" dirty="0" smtClean="0"/>
              <a:t>Materialized on </a:t>
            </a:r>
            <a:r>
              <a:rPr lang="en-US" sz="2200" i="1" dirty="0" smtClean="0"/>
              <a:t>translate</a:t>
            </a:r>
          </a:p>
          <a:p>
            <a:pPr marL="914400" lvl="2" indent="0">
              <a:buNone/>
            </a:pPr>
            <a:endParaRPr lang="en-US" sz="18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5396024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3667832" y="486916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X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4230290" y="486972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4817673" y="486916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5652120" y="488105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</a:t>
            </a:r>
            <a:r>
              <a:rPr lang="en-US" sz="1400" i="1" baseline="-25000" dirty="0" err="1" smtClean="0">
                <a:solidFill>
                  <a:schemeClr val="tx1"/>
                </a:solidFill>
              </a:rPr>
              <a:t>m</a:t>
            </a:r>
            <a:endParaRPr lang="en-US" sz="2200" i="1" dirty="0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192216" y="4869726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Y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21" grpId="0" animBg="1"/>
      <p:bldP spid="162" grpId="0" animBg="1"/>
      <p:bldP spid="170" grpId="0" animBg="1"/>
      <p:bldP spid="172" grpId="0" animBg="1"/>
      <p:bldP spid="174" grpId="0" animBg="1"/>
      <p:bldP spid="175" grpId="0" animBg="1"/>
      <p:bldP spid="202" grpId="0"/>
      <p:bldP spid="203" grpId="0" animBg="1"/>
      <p:bldP spid="204" grpId="0" animBg="1"/>
      <p:bldP spid="205" grpId="0" animBg="1"/>
      <p:bldP spid="207" grpId="0" animBg="1"/>
      <p:bldP spid="208" grpId="0" animBg="1"/>
      <p:bldP spid="20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117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29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89178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836436" y="4593140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68783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674436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27228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47790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65228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55712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2" name="Content Placeholder 2"/>
          <p:cNvSpPr txBox="1">
            <a:spLocks/>
          </p:cNvSpPr>
          <p:nvPr/>
        </p:nvSpPr>
        <p:spPr>
          <a:xfrm>
            <a:off x="4260335" y="3087442"/>
            <a:ext cx="3624033" cy="99778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 smtClean="0"/>
              <a:t>F-Translate:</a:t>
            </a:r>
          </a:p>
          <a:p>
            <a:pPr lvl="1"/>
            <a:r>
              <a:rPr lang="en-US" sz="2200" dirty="0" smtClean="0"/>
              <a:t>Right child of final node</a:t>
            </a:r>
          </a:p>
          <a:p>
            <a:pPr marL="914400" lvl="2" indent="0">
              <a:buNone/>
            </a:pPr>
            <a:endParaRPr lang="en-US" sz="18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8" name="Straight Connector 107"/>
          <p:cNvCxnSpPr>
            <a:stCxn id="112" idx="0"/>
            <a:endCxn id="149" idx="2"/>
          </p:cNvCxnSpPr>
          <p:nvPr/>
        </p:nvCxnSpPr>
        <p:spPr>
          <a:xfrm flipH="1" flipV="1">
            <a:off x="7530112" y="5475041"/>
            <a:ext cx="102208" cy="564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571632" y="558924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Rounded Rectangle 110"/>
          <p:cNvSpPr/>
          <p:nvPr/>
        </p:nvSpPr>
        <p:spPr>
          <a:xfrm>
            <a:off x="7294955" y="2554612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470320" y="603932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14" name="Rounded Rectangle 113"/>
          <p:cNvSpPr/>
          <p:nvPr/>
        </p:nvSpPr>
        <p:spPr>
          <a:xfrm>
            <a:off x="7236296" y="5089934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19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" grpId="0"/>
      <p:bldP spid="109" grpId="0"/>
      <p:bldP spid="111" grpId="0" animBg="1"/>
      <p:bldP spid="112" grpId="0" animBg="1"/>
      <p:bldP spid="114" grpId="0" animBg="1"/>
      <p:bldP spid="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79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3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2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5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79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1862408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3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313184" y="2420888"/>
            <a:ext cx="2242592" cy="621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400" dirty="0" smtClean="0"/>
              <a:t>Total order ”&lt;”</a:t>
            </a:r>
            <a:r>
              <a:rPr lang="en-US" sz="2400" dirty="0" smtClean="0"/>
              <a:t>:</a:t>
            </a:r>
            <a:br>
              <a:rPr lang="en-US" sz="2400" dirty="0" smtClean="0"/>
            </a:br>
            <a:r>
              <a:rPr lang="pl-PL" sz="2400" dirty="0" smtClean="0"/>
              <a:t>  infix traversal</a:t>
            </a:r>
            <a:endParaRPr lang="en-US" sz="24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2267744" y="1555631"/>
            <a:ext cx="4608512" cy="24122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/>
              <a:t>Replicated representation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Grow-only binary tree </a:t>
            </a:r>
          </a:p>
          <a:p>
            <a:pPr lvl="1"/>
            <a:r>
              <a:rPr lang="en-US" sz="2400" dirty="0"/>
              <a:t>Stable, unique position </a:t>
            </a:r>
            <a:r>
              <a:rPr lang="en-US" sz="2400" dirty="0" smtClean="0"/>
              <a:t>ids</a:t>
            </a:r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4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3205324" y="295980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3059832" y="2923783"/>
            <a:ext cx="1297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        </a:t>
            </a:r>
            <a:r>
              <a:rPr lang="en-US" sz="2200" dirty="0" smtClean="0"/>
              <a:t>=</a:t>
            </a:r>
            <a:r>
              <a:rPr lang="en-US" sz="2200" i="1" dirty="0" smtClean="0"/>
              <a:t> </a:t>
            </a:r>
            <a:r>
              <a:rPr lang="en-US" sz="2200" b="1" i="1" dirty="0" smtClean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7" name="Content Placeholder 2"/>
          <p:cNvSpPr txBox="1">
            <a:spLocks/>
          </p:cNvSpPr>
          <p:nvPr/>
        </p:nvSpPr>
        <p:spPr>
          <a:xfrm>
            <a:off x="2267744" y="3499847"/>
            <a:ext cx="4760912" cy="1153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Sequence of atoms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Ops: </a:t>
            </a:r>
            <a:r>
              <a:rPr lang="en-US" sz="2400" i="1" dirty="0" smtClean="0"/>
              <a:t>read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addAt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removeAt</a:t>
            </a:r>
            <a:endParaRPr lang="pl-PL" sz="2400" dirty="0" smtClean="0"/>
          </a:p>
          <a:p>
            <a:pPr marL="0" indent="0">
              <a:buNone/>
            </a:pPr>
            <a:endParaRPr lang="en-US" sz="2400" i="1" dirty="0" smtClean="0"/>
          </a:p>
        </p:txBody>
      </p:sp>
      <p:sp>
        <p:nvSpPr>
          <p:cNvPr id="48" name="Rectangle 47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49" name="Oval 48"/>
          <p:cNvSpPr/>
          <p:nvPr/>
        </p:nvSpPr>
        <p:spPr>
          <a:xfrm>
            <a:off x="652796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50" name="Oval 49"/>
          <p:cNvSpPr/>
          <p:nvPr/>
        </p:nvSpPr>
        <p:spPr>
          <a:xfrm>
            <a:off x="1274032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62" name="Oval 61"/>
          <p:cNvSpPr/>
          <p:nvPr/>
        </p:nvSpPr>
        <p:spPr>
          <a:xfrm>
            <a:off x="1862408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/>
              <a:t>P</a:t>
            </a:r>
            <a:endParaRPr lang="en-US" sz="2200" b="1" dirty="0"/>
          </a:p>
        </p:txBody>
      </p:sp>
      <p:sp>
        <p:nvSpPr>
          <p:cNvPr id="3" name="Down Arrow 2"/>
          <p:cNvSpPr/>
          <p:nvPr/>
        </p:nvSpPr>
        <p:spPr>
          <a:xfrm>
            <a:off x="1242654" y="3163526"/>
            <a:ext cx="422756" cy="337482"/>
          </a:xfrm>
          <a:prstGeom prst="downArrow">
            <a:avLst>
              <a:gd name="adj1" fmla="val 50000"/>
              <a:gd name="adj2" fmla="val 4369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5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8" grpId="0"/>
      <p:bldP spid="69" grpId="0" animBg="1"/>
      <p:bldP spid="70" grpId="0" animBg="1"/>
      <p:bldP spid="71" grpId="0" animBg="1"/>
      <p:bldP spid="35" grpId="0"/>
      <p:bldP spid="36" grpId="0"/>
      <p:bldP spid="39" grpId="0"/>
      <p:bldP spid="40" grpId="0"/>
      <p:bldP spid="41" grpId="0" animBg="1"/>
      <p:bldP spid="42" grpId="0" animBg="1"/>
      <p:bldP spid="46" grpId="0" animBg="1"/>
      <p:bldP spid="53" grpId="0"/>
      <p:bldP spid="54" grpId="0"/>
      <p:bldP spid="55" grpId="0" animBg="1"/>
      <p:bldP spid="56" grpId="0" animBg="1"/>
      <p:bldP spid="57" grpId="0" animBg="1"/>
      <p:bldP spid="59" grpId="0"/>
      <p:bldP spid="60" grpId="0"/>
      <p:bldP spid="61" grpId="0"/>
      <p:bldP spid="63" grpId="0" animBg="1"/>
      <p:bldP spid="72" grpId="0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30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89178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836436" y="4593140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68783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674436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27228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47790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65228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55712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2" name="Content Placeholder 2"/>
          <p:cNvSpPr txBox="1">
            <a:spLocks/>
          </p:cNvSpPr>
          <p:nvPr/>
        </p:nvSpPr>
        <p:spPr>
          <a:xfrm>
            <a:off x="4260335" y="3087442"/>
            <a:ext cx="3624033" cy="150790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 smtClean="0"/>
              <a:t>F-Translate:</a:t>
            </a:r>
          </a:p>
          <a:p>
            <a:pPr lvl="1"/>
            <a:r>
              <a:rPr lang="en-US" sz="2200" dirty="0" smtClean="0"/>
              <a:t>Child of empty f. node</a:t>
            </a:r>
          </a:p>
          <a:p>
            <a:pPr lvl="1"/>
            <a:r>
              <a:rPr lang="en-US" sz="2200" dirty="0" smtClean="0"/>
              <a:t>Etc.</a:t>
            </a:r>
          </a:p>
          <a:p>
            <a:pPr marL="914400" lvl="2" indent="0">
              <a:buNone/>
            </a:pPr>
            <a:endParaRPr lang="en-US" sz="1800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8" name="Straight Connector 107"/>
          <p:cNvCxnSpPr>
            <a:stCxn id="112" idx="0"/>
            <a:endCxn id="149" idx="2"/>
          </p:cNvCxnSpPr>
          <p:nvPr/>
        </p:nvCxnSpPr>
        <p:spPr>
          <a:xfrm flipH="1" flipV="1">
            <a:off x="7530112" y="5475041"/>
            <a:ext cx="102208" cy="564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571632" y="558924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1" name="Rounded Rectangle 110"/>
          <p:cNvSpPr/>
          <p:nvPr/>
        </p:nvSpPr>
        <p:spPr>
          <a:xfrm>
            <a:off x="3478531" y="1143776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470320" y="603932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4211960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6" idx="1"/>
            <a:endCxn id="115" idx="0"/>
          </p:cNvCxnSpPr>
          <p:nvPr/>
        </p:nvCxnSpPr>
        <p:spPr>
          <a:xfrm flipH="1">
            <a:off x="3641552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539184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5" name="Rectangle 114"/>
          <p:cNvSpPr/>
          <p:nvPr/>
        </p:nvSpPr>
        <p:spPr>
          <a:xfrm>
            <a:off x="3479552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031976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63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3275857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/>
          <p:cNvSpPr/>
          <p:nvPr/>
        </p:nvSpPr>
        <p:spPr>
          <a:xfrm>
            <a:off x="4320007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3587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901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320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225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5" name="Rounded Rectangle 144"/>
          <p:cNvSpPr/>
          <p:nvPr/>
        </p:nvSpPr>
        <p:spPr>
          <a:xfrm>
            <a:off x="4067944" y="1842948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ounded Rectangle 113"/>
          <p:cNvSpPr/>
          <p:nvPr/>
        </p:nvSpPr>
        <p:spPr>
          <a:xfrm>
            <a:off x="3564116" y="5089934"/>
            <a:ext cx="719892" cy="499306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8" name="Straight Connector 147"/>
          <p:cNvCxnSpPr>
            <a:endCxn id="134" idx="2"/>
          </p:cNvCxnSpPr>
          <p:nvPr/>
        </p:nvCxnSpPr>
        <p:spPr>
          <a:xfrm flipV="1">
            <a:off x="3959952" y="5475041"/>
            <a:ext cx="103589" cy="546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707904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52" name="Rounded Rectangle 151"/>
          <p:cNvSpPr/>
          <p:nvPr/>
        </p:nvSpPr>
        <p:spPr>
          <a:xfrm>
            <a:off x="3779912" y="2540646"/>
            <a:ext cx="517405" cy="499306"/>
          </a:xfrm>
          <a:prstGeom prst="roundRect">
            <a:avLst/>
          </a:prstGeom>
          <a:noFill/>
          <a:ln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/>
        </p:nvSpPr>
        <p:spPr>
          <a:xfrm>
            <a:off x="3803552" y="6038042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3899718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34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45" grpId="0" animBg="1"/>
      <p:bldP spid="114" grpId="0" animBg="1"/>
      <p:bldP spid="150" grpId="0"/>
      <p:bldP spid="152" grpId="0" animBg="1"/>
      <p:bldP spid="153" grpId="0" animBg="1"/>
      <p:bldP spid="15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195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31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89178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836436" y="4593140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68783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674436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27228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47790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65228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55712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8" name="Straight Connector 107"/>
          <p:cNvCxnSpPr>
            <a:stCxn id="112" idx="0"/>
            <a:endCxn id="149" idx="2"/>
          </p:cNvCxnSpPr>
          <p:nvPr/>
        </p:nvCxnSpPr>
        <p:spPr>
          <a:xfrm flipH="1" flipV="1">
            <a:off x="7530112" y="5475041"/>
            <a:ext cx="102208" cy="564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571632" y="558924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2" name="Rectangle 111"/>
          <p:cNvSpPr/>
          <p:nvPr/>
        </p:nvSpPr>
        <p:spPr>
          <a:xfrm>
            <a:off x="7470320" y="603932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4211960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6" idx="1"/>
            <a:endCxn id="115" idx="0"/>
          </p:cNvCxnSpPr>
          <p:nvPr/>
        </p:nvCxnSpPr>
        <p:spPr>
          <a:xfrm flipH="1">
            <a:off x="3641552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539184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5" name="Rectangle 114"/>
          <p:cNvSpPr/>
          <p:nvPr/>
        </p:nvSpPr>
        <p:spPr>
          <a:xfrm>
            <a:off x="3479552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031976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63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3275857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/>
          <p:cNvSpPr/>
          <p:nvPr/>
        </p:nvSpPr>
        <p:spPr>
          <a:xfrm>
            <a:off x="4320007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3587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901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320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225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8" name="Straight Connector 147"/>
          <p:cNvCxnSpPr>
            <a:stCxn id="184" idx="0"/>
            <a:endCxn id="134" idx="2"/>
          </p:cNvCxnSpPr>
          <p:nvPr/>
        </p:nvCxnSpPr>
        <p:spPr>
          <a:xfrm flipV="1">
            <a:off x="3965552" y="5475041"/>
            <a:ext cx="97989" cy="5630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707904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4" name="Rectangle 183"/>
          <p:cNvSpPr/>
          <p:nvPr/>
        </p:nvSpPr>
        <p:spPr>
          <a:xfrm>
            <a:off x="3803552" y="6038042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899718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363525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grpSp>
        <p:nvGrpSpPr>
          <p:cNvPr id="152" name="Group 151"/>
          <p:cNvGrpSpPr/>
          <p:nvPr/>
        </p:nvGrpSpPr>
        <p:grpSpPr>
          <a:xfrm>
            <a:off x="442132" y="3064746"/>
            <a:ext cx="2002232" cy="437453"/>
            <a:chOff x="553564" y="5151787"/>
            <a:chExt cx="2002232" cy="437453"/>
          </a:xfrm>
        </p:grpSpPr>
        <p:sp>
          <p:nvSpPr>
            <p:cNvPr id="163" name="Oval 162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/>
                <a:t>I</a:t>
              </a:r>
            </a:p>
          </p:txBody>
        </p:sp>
        <p:sp>
          <p:nvSpPr>
            <p:cNvPr id="164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180" name="Oval 179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81" name="Freeform 180"/>
          <p:cNvSpPr/>
          <p:nvPr/>
        </p:nvSpPr>
        <p:spPr>
          <a:xfrm>
            <a:off x="4843245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0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89017E-7 L 0.46823 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4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8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Rectangle 195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32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98310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845568" y="4593140"/>
            <a:ext cx="228792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677915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683568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36360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56922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74360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64844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8" name="Straight Connector 107"/>
          <p:cNvCxnSpPr>
            <a:stCxn id="112" idx="0"/>
            <a:endCxn id="149" idx="2"/>
          </p:cNvCxnSpPr>
          <p:nvPr/>
        </p:nvCxnSpPr>
        <p:spPr>
          <a:xfrm flipH="1" flipV="1">
            <a:off x="7530112" y="5475041"/>
            <a:ext cx="102208" cy="564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571632" y="558924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2" name="Rectangle 111"/>
          <p:cNvSpPr/>
          <p:nvPr/>
        </p:nvSpPr>
        <p:spPr>
          <a:xfrm>
            <a:off x="7470320" y="603932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4211960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6" idx="1"/>
            <a:endCxn id="115" idx="0"/>
          </p:cNvCxnSpPr>
          <p:nvPr/>
        </p:nvCxnSpPr>
        <p:spPr>
          <a:xfrm flipH="1">
            <a:off x="3641552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539184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5" name="Rectangle 114"/>
          <p:cNvSpPr/>
          <p:nvPr/>
        </p:nvSpPr>
        <p:spPr>
          <a:xfrm>
            <a:off x="3479552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031976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63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3275857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/>
          <p:cNvSpPr/>
          <p:nvPr/>
        </p:nvSpPr>
        <p:spPr>
          <a:xfrm>
            <a:off x="4320007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3587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901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320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225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8" name="Straight Connector 147"/>
          <p:cNvCxnSpPr>
            <a:stCxn id="184" idx="0"/>
            <a:endCxn id="134" idx="2"/>
          </p:cNvCxnSpPr>
          <p:nvPr/>
        </p:nvCxnSpPr>
        <p:spPr>
          <a:xfrm flipV="1">
            <a:off x="3965552" y="5475041"/>
            <a:ext cx="97989" cy="5630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707904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616837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54" idx="1"/>
            <a:endCxn id="153" idx="0"/>
          </p:cNvCxnSpPr>
          <p:nvPr/>
        </p:nvCxnSpPr>
        <p:spPr>
          <a:xfrm flipH="1">
            <a:off x="559796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49560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53" name="Rectangle 152"/>
          <p:cNvSpPr/>
          <p:nvPr/>
        </p:nvSpPr>
        <p:spPr>
          <a:xfrm>
            <a:off x="543596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598839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220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6" name="Isosceles Triangle 155"/>
          <p:cNvSpPr/>
          <p:nvPr/>
        </p:nvSpPr>
        <p:spPr>
          <a:xfrm>
            <a:off x="523227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Isosceles Triangle 156"/>
          <p:cNvSpPr/>
          <p:nvPr/>
        </p:nvSpPr>
        <p:spPr>
          <a:xfrm>
            <a:off x="627642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5544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857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27642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181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7" name="Straight Connector 166"/>
          <p:cNvCxnSpPr>
            <a:stCxn id="183" idx="0"/>
            <a:endCxn id="159" idx="2"/>
          </p:cNvCxnSpPr>
          <p:nvPr/>
        </p:nvCxnSpPr>
        <p:spPr>
          <a:xfrm flipV="1">
            <a:off x="5921968" y="5475041"/>
            <a:ext cx="97989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664320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cxnSp>
        <p:nvCxnSpPr>
          <p:cNvPr id="173" name="Straight Connector 172"/>
          <p:cNvCxnSpPr>
            <a:stCxn id="177" idx="0"/>
            <a:endCxn id="155" idx="2"/>
          </p:cNvCxnSpPr>
          <p:nvPr/>
        </p:nvCxnSpPr>
        <p:spPr>
          <a:xfrm flipH="1" flipV="1">
            <a:off x="5382072" y="5475041"/>
            <a:ext cx="96198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5417582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77" name="Rectangle 176"/>
          <p:cNvSpPr/>
          <p:nvPr/>
        </p:nvSpPr>
        <p:spPr>
          <a:xfrm>
            <a:off x="5316270" y="603820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759968" y="603820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03552" y="6038042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857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20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899718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363525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45" name="Freeform 144"/>
          <p:cNvSpPr/>
          <p:nvPr/>
        </p:nvSpPr>
        <p:spPr>
          <a:xfrm>
            <a:off x="4843245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68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/>
      <p:bldP spid="176" grpId="0"/>
      <p:bldP spid="177" grpId="0" animBg="1"/>
      <p:bldP spid="183" grpId="0" animBg="1"/>
      <p:bldP spid="185" grpId="0" animBg="1"/>
      <p:bldP spid="18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Rectangle 250"/>
          <p:cNvSpPr/>
          <p:nvPr/>
        </p:nvSpPr>
        <p:spPr>
          <a:xfrm>
            <a:off x="2771800" y="794576"/>
            <a:ext cx="6192688" cy="5780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152656" y="800334"/>
            <a:ext cx="2520280" cy="5792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481871" y="1122261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/>
              <a:t>F-Translate</a:t>
            </a:r>
            <a:r>
              <a:rPr lang="en-US" dirty="0"/>
              <a:t> </a:t>
            </a:r>
            <a:r>
              <a:rPr lang="en-US" dirty="0" smtClean="0"/>
              <a:t>algorithm &amp; sentinels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33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117" name="Straight Arrow Connector 116"/>
          <p:cNvCxnSpPr/>
          <p:nvPr/>
        </p:nvCxnSpPr>
        <p:spPr>
          <a:xfrm>
            <a:off x="1798310" y="3051596"/>
            <a:ext cx="0" cy="61310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>
            <a:stCxn id="186" idx="0"/>
            <a:endCxn id="95" idx="1"/>
          </p:cNvCxnSpPr>
          <p:nvPr/>
        </p:nvCxnSpPr>
        <p:spPr>
          <a:xfrm flipV="1">
            <a:off x="635197" y="4593140"/>
            <a:ext cx="439163" cy="5579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467544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6" name="Rectangle 185"/>
          <p:cNvSpPr/>
          <p:nvPr/>
        </p:nvSpPr>
        <p:spPr>
          <a:xfrm>
            <a:off x="473197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1043608" y="764704"/>
            <a:ext cx="792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tx2">
                    <a:lumMod val="75000"/>
                  </a:schemeClr>
                </a:solidFill>
              </a:rPr>
              <a:t>core</a:t>
            </a:r>
            <a:r>
              <a:rPr lang="en-US" sz="2200" b="1" i="1" baseline="-250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319335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endParaRPr lang="en-US" sz="2200" b="1" i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00580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6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US" sz="2200" b="1" i="1" baseline="-25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182117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80" name="Straight Connector 79"/>
          <p:cNvCxnSpPr>
            <a:stCxn id="85" idx="2"/>
            <a:endCxn id="84" idx="0"/>
          </p:cNvCxnSpPr>
          <p:nvPr/>
        </p:nvCxnSpPr>
        <p:spPr>
          <a:xfrm flipH="1">
            <a:off x="79156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85" idx="6"/>
            <a:endCxn id="75" idx="0"/>
          </p:cNvCxnSpPr>
          <p:nvPr/>
        </p:nvCxnSpPr>
        <p:spPr>
          <a:xfrm>
            <a:off x="159279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67929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3" name="TextBox 82"/>
          <p:cNvSpPr txBox="1"/>
          <p:nvPr/>
        </p:nvSpPr>
        <p:spPr>
          <a:xfrm>
            <a:off x="178411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84" name="Oval 83"/>
          <p:cNvSpPr/>
          <p:nvPr/>
        </p:nvSpPr>
        <p:spPr>
          <a:xfrm>
            <a:off x="61156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86" name="Oval 85"/>
          <p:cNvSpPr/>
          <p:nvPr/>
        </p:nvSpPr>
        <p:spPr>
          <a:xfrm>
            <a:off x="212376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7" name="Straight Connector 86"/>
          <p:cNvCxnSpPr>
            <a:stCxn id="86" idx="0"/>
            <a:endCxn id="79" idx="6"/>
          </p:cNvCxnSpPr>
          <p:nvPr/>
        </p:nvCxnSpPr>
        <p:spPr>
          <a:xfrm flipH="1" flipV="1">
            <a:off x="218053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19573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cxnSp>
        <p:nvCxnSpPr>
          <p:cNvPr id="93" name="Straight Connector 92"/>
          <p:cNvCxnSpPr>
            <a:stCxn id="96" idx="1"/>
            <a:endCxn id="95" idx="0"/>
          </p:cNvCxnSpPr>
          <p:nvPr/>
        </p:nvCxnSpPr>
        <p:spPr>
          <a:xfrm flipH="1">
            <a:off x="1236360" y="3879032"/>
            <a:ext cx="42848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1156922" y="39494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95" name="Rectangle 94"/>
          <p:cNvSpPr/>
          <p:nvPr/>
        </p:nvSpPr>
        <p:spPr>
          <a:xfrm>
            <a:off x="1074360" y="44311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664844" y="3717032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7303376" y="764704"/>
            <a:ext cx="1157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nebula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3</a:t>
            </a:r>
            <a:endParaRPr lang="en-US" sz="2200" b="1" i="1" baseline="-25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5496" y="3024265"/>
            <a:ext cx="14776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 smtClean="0"/>
              <a:t>final state</a:t>
            </a:r>
            <a:endParaRPr lang="en-US" sz="2200" i="1" dirty="0"/>
          </a:p>
        </p:txBody>
      </p:sp>
      <p:cxnSp>
        <p:nvCxnSpPr>
          <p:cNvPr id="166" name="Straight Connector 165"/>
          <p:cNvCxnSpPr>
            <a:stCxn id="18" idx="2"/>
          </p:cNvCxnSpPr>
          <p:nvPr/>
        </p:nvCxnSpPr>
        <p:spPr>
          <a:xfrm>
            <a:off x="703385" y="2307103"/>
            <a:ext cx="52191" cy="794117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 168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85" name="Oval 84"/>
          <p:cNvSpPr/>
          <p:nvPr/>
        </p:nvSpPr>
        <p:spPr>
          <a:xfrm>
            <a:off x="1232796" y="11967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79" name="Oval 78"/>
          <p:cNvSpPr/>
          <p:nvPr/>
        </p:nvSpPr>
        <p:spPr>
          <a:xfrm>
            <a:off x="182053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11" name="Oval 210"/>
          <p:cNvSpPr/>
          <p:nvPr/>
        </p:nvSpPr>
        <p:spPr>
          <a:xfrm>
            <a:off x="4139992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13" name="Straight Connector 212"/>
          <p:cNvCxnSpPr>
            <a:endCxn id="217" idx="0"/>
          </p:cNvCxnSpPr>
          <p:nvPr/>
        </p:nvCxnSpPr>
        <p:spPr>
          <a:xfrm flipH="1">
            <a:off x="3110380" y="1376752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endCxn id="211" idx="0"/>
          </p:cNvCxnSpPr>
          <p:nvPr/>
        </p:nvCxnSpPr>
        <p:spPr>
          <a:xfrm>
            <a:off x="3911616" y="1376752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TextBox 214"/>
          <p:cNvSpPr txBox="1"/>
          <p:nvPr/>
        </p:nvSpPr>
        <p:spPr>
          <a:xfrm>
            <a:off x="2998112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16" name="TextBox 215"/>
          <p:cNvSpPr txBox="1"/>
          <p:nvPr/>
        </p:nvSpPr>
        <p:spPr>
          <a:xfrm>
            <a:off x="4102936" y="141277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17" name="Oval 216"/>
          <p:cNvSpPr/>
          <p:nvPr/>
        </p:nvSpPr>
        <p:spPr>
          <a:xfrm>
            <a:off x="293038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18" name="Oval 217"/>
          <p:cNvSpPr/>
          <p:nvPr/>
        </p:nvSpPr>
        <p:spPr>
          <a:xfrm>
            <a:off x="4442588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19" name="Straight Connector 218"/>
          <p:cNvCxnSpPr>
            <a:stCxn id="218" idx="0"/>
            <a:endCxn id="224" idx="6"/>
          </p:cNvCxnSpPr>
          <p:nvPr/>
        </p:nvCxnSpPr>
        <p:spPr>
          <a:xfrm flipH="1" flipV="1">
            <a:off x="4499350" y="2089413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xtBox 219"/>
          <p:cNvSpPr txBox="1"/>
          <p:nvPr/>
        </p:nvSpPr>
        <p:spPr>
          <a:xfrm>
            <a:off x="4514556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21" name="Oval 220"/>
          <p:cNvSpPr/>
          <p:nvPr/>
        </p:nvSpPr>
        <p:spPr>
          <a:xfrm>
            <a:off x="3551616" y="11967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3" name="Oval 222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24" name="Oval 223"/>
          <p:cNvSpPr/>
          <p:nvPr/>
        </p:nvSpPr>
        <p:spPr>
          <a:xfrm>
            <a:off x="4139350" y="1909413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6188956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26" name="Straight Connector 225"/>
          <p:cNvCxnSpPr>
            <a:endCxn id="230" idx="0"/>
          </p:cNvCxnSpPr>
          <p:nvPr/>
        </p:nvCxnSpPr>
        <p:spPr>
          <a:xfrm flipH="1">
            <a:off x="5159344" y="1375591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>
            <a:endCxn id="225" idx="0"/>
          </p:cNvCxnSpPr>
          <p:nvPr/>
        </p:nvCxnSpPr>
        <p:spPr>
          <a:xfrm>
            <a:off x="5960580" y="1375591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5047076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9" name="TextBox 228"/>
          <p:cNvSpPr txBox="1"/>
          <p:nvPr/>
        </p:nvSpPr>
        <p:spPr>
          <a:xfrm>
            <a:off x="6151900" y="1411615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0" name="Oval 229"/>
          <p:cNvSpPr/>
          <p:nvPr/>
        </p:nvSpPr>
        <p:spPr>
          <a:xfrm>
            <a:off x="497934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31" name="Oval 230"/>
          <p:cNvSpPr/>
          <p:nvPr/>
        </p:nvSpPr>
        <p:spPr>
          <a:xfrm>
            <a:off x="6491552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232" name="Straight Connector 231"/>
          <p:cNvCxnSpPr>
            <a:stCxn id="231" idx="0"/>
            <a:endCxn id="237" idx="6"/>
          </p:cNvCxnSpPr>
          <p:nvPr/>
        </p:nvCxnSpPr>
        <p:spPr>
          <a:xfrm flipH="1" flipV="1">
            <a:off x="6548314" y="2088252"/>
            <a:ext cx="123238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Box 232"/>
          <p:cNvSpPr txBox="1"/>
          <p:nvPr/>
        </p:nvSpPr>
        <p:spPr>
          <a:xfrm>
            <a:off x="6563520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34" name="Oval 233"/>
          <p:cNvSpPr/>
          <p:nvPr/>
        </p:nvSpPr>
        <p:spPr>
          <a:xfrm>
            <a:off x="5600580" y="1195591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6" name="Oval 235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37" name="Oval 236"/>
          <p:cNvSpPr/>
          <p:nvPr/>
        </p:nvSpPr>
        <p:spPr>
          <a:xfrm>
            <a:off x="6188314" y="1908252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8263287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39" name="Straight Connector 238"/>
          <p:cNvCxnSpPr>
            <a:endCxn id="243" idx="0"/>
          </p:cNvCxnSpPr>
          <p:nvPr/>
        </p:nvCxnSpPr>
        <p:spPr>
          <a:xfrm flipH="1">
            <a:off x="7233675" y="131385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>
            <a:endCxn id="238" idx="0"/>
          </p:cNvCxnSpPr>
          <p:nvPr/>
        </p:nvCxnSpPr>
        <p:spPr>
          <a:xfrm>
            <a:off x="8034911" y="131385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7121407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42" name="TextBox 241"/>
          <p:cNvSpPr txBox="1"/>
          <p:nvPr/>
        </p:nvSpPr>
        <p:spPr>
          <a:xfrm>
            <a:off x="8226231" y="134988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3" name="Oval 242"/>
          <p:cNvSpPr/>
          <p:nvPr/>
        </p:nvSpPr>
        <p:spPr>
          <a:xfrm>
            <a:off x="705367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247" name="Oval 24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49" name="Oval 248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I</a:t>
            </a:r>
          </a:p>
        </p:txBody>
      </p:sp>
      <p:sp>
        <p:nvSpPr>
          <p:cNvPr id="250" name="Oval 249"/>
          <p:cNvSpPr/>
          <p:nvPr/>
        </p:nvSpPr>
        <p:spPr>
          <a:xfrm>
            <a:off x="8262645" y="1846519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3851960" y="2617328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97" name="Straight Connector 96"/>
          <p:cNvCxnSpPr>
            <a:stCxn id="92" idx="0"/>
            <a:endCxn id="224" idx="2"/>
          </p:cNvCxnSpPr>
          <p:nvPr/>
        </p:nvCxnSpPr>
        <p:spPr>
          <a:xfrm flipV="1">
            <a:off x="4031960" y="2089413"/>
            <a:ext cx="10739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3779912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04" name="Oval 103"/>
          <p:cNvSpPr/>
          <p:nvPr/>
        </p:nvSpPr>
        <p:spPr>
          <a:xfrm>
            <a:off x="5868144" y="2616167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cxnSp>
        <p:nvCxnSpPr>
          <p:cNvPr id="105" name="Straight Connector 104"/>
          <p:cNvCxnSpPr>
            <a:stCxn id="104" idx="0"/>
            <a:endCxn id="237" idx="2"/>
          </p:cNvCxnSpPr>
          <p:nvPr/>
        </p:nvCxnSpPr>
        <p:spPr>
          <a:xfrm flipV="1">
            <a:off x="6048144" y="2088252"/>
            <a:ext cx="140170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5796096" y="218295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21" name="Oval 120"/>
          <p:cNvSpPr/>
          <p:nvPr/>
        </p:nvSpPr>
        <p:spPr>
          <a:xfrm>
            <a:off x="7355648" y="2616167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2" name="Straight Connector 121"/>
          <p:cNvCxnSpPr>
            <a:stCxn id="121" idx="0"/>
            <a:endCxn id="243" idx="6"/>
          </p:cNvCxnSpPr>
          <p:nvPr/>
        </p:nvCxnSpPr>
        <p:spPr>
          <a:xfrm flipH="1" flipV="1">
            <a:off x="7413675" y="2026519"/>
            <a:ext cx="121973" cy="5896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7427616" y="2184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5" name="Oval 124"/>
          <p:cNvSpPr/>
          <p:nvPr/>
        </p:nvSpPr>
        <p:spPr>
          <a:xfrm>
            <a:off x="5292080" y="2617328"/>
            <a:ext cx="360000" cy="3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U</a:t>
            </a:r>
            <a:endParaRPr lang="en-US" sz="2200" b="1" dirty="0"/>
          </a:p>
        </p:txBody>
      </p:sp>
      <p:cxnSp>
        <p:nvCxnSpPr>
          <p:cNvPr id="126" name="Straight Connector 125"/>
          <p:cNvCxnSpPr>
            <a:stCxn id="125" idx="0"/>
            <a:endCxn id="230" idx="6"/>
          </p:cNvCxnSpPr>
          <p:nvPr/>
        </p:nvCxnSpPr>
        <p:spPr>
          <a:xfrm flipH="1" flipV="1">
            <a:off x="5339344" y="2088252"/>
            <a:ext cx="132736" cy="5290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64048" y="218528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20" name="Oval 119"/>
          <p:cNvSpPr/>
          <p:nvPr/>
        </p:nvSpPr>
        <p:spPr>
          <a:xfrm>
            <a:off x="3551616" y="1195591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24" name="Freeform 123"/>
          <p:cNvSpPr/>
          <p:nvPr/>
        </p:nvSpPr>
        <p:spPr>
          <a:xfrm>
            <a:off x="2807766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831641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135" idx="1"/>
            <a:endCxn id="132" idx="0"/>
          </p:cNvCxnSpPr>
          <p:nvPr/>
        </p:nvCxnSpPr>
        <p:spPr>
          <a:xfrm flipH="1">
            <a:off x="774600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764364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32" name="Rectangle 131"/>
          <p:cNvSpPr/>
          <p:nvPr/>
        </p:nvSpPr>
        <p:spPr>
          <a:xfrm>
            <a:off x="7584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813643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7" name="Oval 136"/>
          <p:cNvSpPr/>
          <p:nvPr/>
        </p:nvSpPr>
        <p:spPr>
          <a:xfrm>
            <a:off x="7674911" y="1133858"/>
            <a:ext cx="360000" cy="360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38" name="Freeform 137"/>
          <p:cNvSpPr/>
          <p:nvPr/>
        </p:nvSpPr>
        <p:spPr>
          <a:xfrm>
            <a:off x="6931477" y="1103779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8580826" y="2574236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140" name="Straight Connector 139"/>
          <p:cNvCxnSpPr>
            <a:stCxn id="139" idx="0"/>
          </p:cNvCxnSpPr>
          <p:nvPr/>
        </p:nvCxnSpPr>
        <p:spPr>
          <a:xfrm flipH="1" flipV="1">
            <a:off x="8622645" y="2026519"/>
            <a:ext cx="138181" cy="5477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8652794" y="214218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9" name="Rectangle 148"/>
          <p:cNvSpPr/>
          <p:nvPr/>
        </p:nvSpPr>
        <p:spPr>
          <a:xfrm>
            <a:off x="7368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Isosceles Triangle 20"/>
          <p:cNvSpPr/>
          <p:nvPr/>
        </p:nvSpPr>
        <p:spPr>
          <a:xfrm>
            <a:off x="738031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Isosceles Triangle 161"/>
          <p:cNvSpPr/>
          <p:nvPr/>
        </p:nvSpPr>
        <p:spPr>
          <a:xfrm>
            <a:off x="842446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769211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8005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Rectangle 173"/>
          <p:cNvSpPr/>
          <p:nvPr/>
        </p:nvSpPr>
        <p:spPr>
          <a:xfrm>
            <a:off x="842446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832999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8" name="Straight Connector 107"/>
          <p:cNvCxnSpPr>
            <a:stCxn id="112" idx="0"/>
            <a:endCxn id="149" idx="2"/>
          </p:cNvCxnSpPr>
          <p:nvPr/>
        </p:nvCxnSpPr>
        <p:spPr>
          <a:xfrm flipH="1" flipV="1">
            <a:off x="7530112" y="5475041"/>
            <a:ext cx="102208" cy="56428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7571632" y="5589240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12" name="Rectangle 111"/>
          <p:cNvSpPr/>
          <p:nvPr/>
        </p:nvSpPr>
        <p:spPr>
          <a:xfrm>
            <a:off x="7470320" y="6039328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4211960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16" idx="1"/>
            <a:endCxn id="115" idx="0"/>
          </p:cNvCxnSpPr>
          <p:nvPr/>
        </p:nvCxnSpPr>
        <p:spPr>
          <a:xfrm flipH="1">
            <a:off x="3641552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3539184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15" name="Rectangle 114"/>
          <p:cNvSpPr/>
          <p:nvPr/>
        </p:nvSpPr>
        <p:spPr>
          <a:xfrm>
            <a:off x="3479552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4031976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263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Isosceles Triangle 118"/>
          <p:cNvSpPr/>
          <p:nvPr/>
        </p:nvSpPr>
        <p:spPr>
          <a:xfrm>
            <a:off x="3275857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Isosceles Triangle 128"/>
          <p:cNvSpPr/>
          <p:nvPr/>
        </p:nvSpPr>
        <p:spPr>
          <a:xfrm>
            <a:off x="4320007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/>
        </p:nvSpPr>
        <p:spPr>
          <a:xfrm>
            <a:off x="3587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3901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432000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225541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8" name="Straight Connector 147"/>
          <p:cNvCxnSpPr>
            <a:stCxn id="184" idx="0"/>
            <a:endCxn id="134" idx="2"/>
          </p:cNvCxnSpPr>
          <p:nvPr/>
        </p:nvCxnSpPr>
        <p:spPr>
          <a:xfrm flipV="1">
            <a:off x="3965552" y="5475041"/>
            <a:ext cx="97989" cy="5630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707904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cxnSp>
        <p:nvCxnSpPr>
          <p:cNvPr id="144" name="Straight Arrow Connector 143"/>
          <p:cNvCxnSpPr/>
          <p:nvPr/>
        </p:nvCxnSpPr>
        <p:spPr>
          <a:xfrm>
            <a:off x="6168376" y="3051596"/>
            <a:ext cx="11758" cy="63345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54" idx="1"/>
            <a:endCxn id="153" idx="0"/>
          </p:cNvCxnSpPr>
          <p:nvPr/>
        </p:nvCxnSpPr>
        <p:spPr>
          <a:xfrm flipH="1">
            <a:off x="5597968" y="3881241"/>
            <a:ext cx="390424" cy="5521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495600" y="395168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53" name="Rectangle 152"/>
          <p:cNvSpPr/>
          <p:nvPr/>
        </p:nvSpPr>
        <p:spPr>
          <a:xfrm>
            <a:off x="5435968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5988392" y="37192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S</a:t>
            </a:r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5220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6" name="Isosceles Triangle 155"/>
          <p:cNvSpPr/>
          <p:nvPr/>
        </p:nvSpPr>
        <p:spPr>
          <a:xfrm>
            <a:off x="5232273" y="459313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Isosceles Triangle 156"/>
          <p:cNvSpPr/>
          <p:nvPr/>
        </p:nvSpPr>
        <p:spPr>
          <a:xfrm>
            <a:off x="6276423" y="3879031"/>
            <a:ext cx="324001" cy="552109"/>
          </a:xfrm>
          <a:prstGeom prst="triangle">
            <a:avLst>
              <a:gd name="adj" fmla="val 15383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5544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5857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276424" y="4433349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181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7" name="Straight Connector 166"/>
          <p:cNvCxnSpPr>
            <a:stCxn id="183" idx="0"/>
            <a:endCxn id="159" idx="2"/>
          </p:cNvCxnSpPr>
          <p:nvPr/>
        </p:nvCxnSpPr>
        <p:spPr>
          <a:xfrm flipV="1">
            <a:off x="5921968" y="5475041"/>
            <a:ext cx="97989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/>
          <p:cNvSpPr txBox="1"/>
          <p:nvPr/>
        </p:nvSpPr>
        <p:spPr>
          <a:xfrm>
            <a:off x="5664320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cxnSp>
        <p:nvCxnSpPr>
          <p:cNvPr id="173" name="Straight Connector 172"/>
          <p:cNvCxnSpPr>
            <a:stCxn id="177" idx="0"/>
            <a:endCxn id="155" idx="2"/>
          </p:cNvCxnSpPr>
          <p:nvPr/>
        </p:nvCxnSpPr>
        <p:spPr>
          <a:xfrm flipH="1" flipV="1">
            <a:off x="5382072" y="5475041"/>
            <a:ext cx="96198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5417582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77" name="Rectangle 176"/>
          <p:cNvSpPr/>
          <p:nvPr/>
        </p:nvSpPr>
        <p:spPr>
          <a:xfrm>
            <a:off x="5316270" y="603820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759968" y="603820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3803552" y="6038042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5857957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5220072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92" name="Rectangle 191"/>
          <p:cNvSpPr/>
          <p:nvPr/>
        </p:nvSpPr>
        <p:spPr>
          <a:xfrm>
            <a:off x="3899718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93" name="Rectangle 192"/>
          <p:cNvSpPr/>
          <p:nvPr/>
        </p:nvSpPr>
        <p:spPr>
          <a:xfrm>
            <a:off x="7363525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3461166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147" name="Rectangle 146"/>
          <p:cNvSpPr/>
          <p:nvPr/>
        </p:nvSpPr>
        <p:spPr>
          <a:xfrm>
            <a:off x="3359854" y="603820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26365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cxnSp>
        <p:nvCxnSpPr>
          <p:cNvPr id="163" name="Straight Connector 162"/>
          <p:cNvCxnSpPr>
            <a:stCxn id="147" idx="0"/>
            <a:endCxn id="152" idx="2"/>
          </p:cNvCxnSpPr>
          <p:nvPr/>
        </p:nvCxnSpPr>
        <p:spPr>
          <a:xfrm flipH="1" flipV="1">
            <a:off x="3425656" y="5475041"/>
            <a:ext cx="96198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81" idx="0"/>
          </p:cNvCxnSpPr>
          <p:nvPr/>
        </p:nvCxnSpPr>
        <p:spPr>
          <a:xfrm flipV="1">
            <a:off x="8092608" y="5475041"/>
            <a:ext cx="97989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7834960" y="558811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81" name="Rectangle 180"/>
          <p:cNvSpPr/>
          <p:nvPr/>
        </p:nvSpPr>
        <p:spPr>
          <a:xfrm>
            <a:off x="7930608" y="6038207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8012226" y="515104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cxnSp>
        <p:nvCxnSpPr>
          <p:cNvPr id="196" name="Straight Connector 195"/>
          <p:cNvCxnSpPr>
            <a:stCxn id="198" idx="0"/>
            <a:endCxn id="115" idx="1"/>
          </p:cNvCxnSpPr>
          <p:nvPr/>
        </p:nvCxnSpPr>
        <p:spPr>
          <a:xfrm flipV="1">
            <a:off x="2939453" y="4595349"/>
            <a:ext cx="540099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2771800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198" name="Rectangle 197"/>
          <p:cNvSpPr/>
          <p:nvPr/>
        </p:nvSpPr>
        <p:spPr>
          <a:xfrm>
            <a:off x="2777453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199" name="Straight Connector 198"/>
          <p:cNvCxnSpPr>
            <a:stCxn id="201" idx="0"/>
            <a:endCxn id="153" idx="1"/>
          </p:cNvCxnSpPr>
          <p:nvPr/>
        </p:nvCxnSpPr>
        <p:spPr>
          <a:xfrm flipV="1">
            <a:off x="4888945" y="4595349"/>
            <a:ext cx="547023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TextBox 199"/>
          <p:cNvSpPr txBox="1"/>
          <p:nvPr/>
        </p:nvSpPr>
        <p:spPr>
          <a:xfrm>
            <a:off x="4721292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01" name="Rectangle 200"/>
          <p:cNvSpPr/>
          <p:nvPr/>
        </p:nvSpPr>
        <p:spPr>
          <a:xfrm>
            <a:off x="4726945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cxnSp>
        <p:nvCxnSpPr>
          <p:cNvPr id="202" name="Straight Connector 201"/>
          <p:cNvCxnSpPr>
            <a:stCxn id="204" idx="0"/>
            <a:endCxn id="132" idx="1"/>
          </p:cNvCxnSpPr>
          <p:nvPr/>
        </p:nvCxnSpPr>
        <p:spPr>
          <a:xfrm flipV="1">
            <a:off x="7027439" y="4595349"/>
            <a:ext cx="556569" cy="555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/>
        </p:nvSpPr>
        <p:spPr>
          <a:xfrm>
            <a:off x="6859786" y="467371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04" name="Rectangle 203"/>
          <p:cNvSpPr/>
          <p:nvPr/>
        </p:nvSpPr>
        <p:spPr>
          <a:xfrm>
            <a:off x="6865439" y="5151041"/>
            <a:ext cx="324000" cy="324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T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901718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L1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Isosceles Triangle 205"/>
          <p:cNvSpPr/>
          <p:nvPr/>
        </p:nvSpPr>
        <p:spPr>
          <a:xfrm>
            <a:off x="913919" y="4595349"/>
            <a:ext cx="1283815" cy="557902"/>
          </a:xfrm>
          <a:prstGeom prst="triangle">
            <a:avLst>
              <a:gd name="adj" fmla="val 43468"/>
            </a:avLst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>
            <a:off x="1225718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L2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1539603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L3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863603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L4</a:t>
            </a:r>
            <a:endParaRPr lang="en-US" sz="22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0" name="Straight Connector 209"/>
          <p:cNvCxnSpPr>
            <a:stCxn id="222" idx="0"/>
            <a:endCxn id="208" idx="2"/>
          </p:cNvCxnSpPr>
          <p:nvPr/>
        </p:nvCxnSpPr>
        <p:spPr>
          <a:xfrm flipV="1">
            <a:off x="1603614" y="5477251"/>
            <a:ext cx="97989" cy="56300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1345966" y="559032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222" name="Rectangle 221"/>
          <p:cNvSpPr/>
          <p:nvPr/>
        </p:nvSpPr>
        <p:spPr>
          <a:xfrm>
            <a:off x="1441614" y="6040252"/>
            <a:ext cx="324000" cy="324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537780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L3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1099228" y="5590329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245" name="Rectangle 244"/>
          <p:cNvSpPr/>
          <p:nvPr/>
        </p:nvSpPr>
        <p:spPr>
          <a:xfrm>
            <a:off x="997916" y="6040417"/>
            <a:ext cx="324000" cy="324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U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246" name="Rectangle 245"/>
          <p:cNvSpPr/>
          <p:nvPr/>
        </p:nvSpPr>
        <p:spPr>
          <a:xfrm>
            <a:off x="901718" y="5153251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200" b="1" i="1" dirty="0" smtClean="0">
                <a:solidFill>
                  <a:schemeClr val="tx1"/>
                </a:solidFill>
              </a:rPr>
              <a:t>L1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cxnSp>
        <p:nvCxnSpPr>
          <p:cNvPr id="248" name="Straight Connector 247"/>
          <p:cNvCxnSpPr>
            <a:stCxn id="245" idx="0"/>
            <a:endCxn id="246" idx="2"/>
          </p:cNvCxnSpPr>
          <p:nvPr/>
        </p:nvCxnSpPr>
        <p:spPr>
          <a:xfrm flipH="1" flipV="1">
            <a:off x="1063718" y="5477251"/>
            <a:ext cx="96198" cy="5631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Freeform 188"/>
          <p:cNvSpPr/>
          <p:nvPr/>
        </p:nvSpPr>
        <p:spPr>
          <a:xfrm>
            <a:off x="4843245" y="1124744"/>
            <a:ext cx="2105019" cy="1965181"/>
          </a:xfrm>
          <a:custGeom>
            <a:avLst/>
            <a:gdLst>
              <a:gd name="connsiteX0" fmla="*/ 1298465 w 2242668"/>
              <a:gd name="connsiteY0" fmla="*/ 125 h 2324294"/>
              <a:gd name="connsiteX1" fmla="*/ 3065 w 2242668"/>
              <a:gd name="connsiteY1" fmla="*/ 914525 h 2324294"/>
              <a:gd name="connsiteX2" fmla="*/ 1688990 w 2242668"/>
              <a:gd name="connsiteY2" fmla="*/ 2324225 h 2324294"/>
              <a:gd name="connsiteX3" fmla="*/ 2231915 w 2242668"/>
              <a:gd name="connsiteY3" fmla="*/ 971675 h 2324294"/>
              <a:gd name="connsiteX4" fmla="*/ 1298465 w 2242668"/>
              <a:gd name="connsiteY4" fmla="*/ 125 h 2324294"/>
              <a:gd name="connsiteX0" fmla="*/ 1105635 w 2049838"/>
              <a:gd name="connsiteY0" fmla="*/ 14 h 2324183"/>
              <a:gd name="connsiteX1" fmla="*/ 3629 w 2049838"/>
              <a:gd name="connsiteY1" fmla="*/ 952514 h 2324183"/>
              <a:gd name="connsiteX2" fmla="*/ 1496160 w 2049838"/>
              <a:gd name="connsiteY2" fmla="*/ 2324114 h 2324183"/>
              <a:gd name="connsiteX3" fmla="*/ 2039085 w 2049838"/>
              <a:gd name="connsiteY3" fmla="*/ 971564 h 2324183"/>
              <a:gd name="connsiteX4" fmla="*/ 1105635 w 2049838"/>
              <a:gd name="connsiteY4" fmla="*/ 14 h 2324183"/>
              <a:gd name="connsiteX0" fmla="*/ 1102859 w 2047062"/>
              <a:gd name="connsiteY0" fmla="*/ 70 h 2324239"/>
              <a:gd name="connsiteX1" fmla="*/ 853 w 2047062"/>
              <a:gd name="connsiteY1" fmla="*/ 952570 h 2324239"/>
              <a:gd name="connsiteX2" fmla="*/ 1493384 w 2047062"/>
              <a:gd name="connsiteY2" fmla="*/ 2324170 h 2324239"/>
              <a:gd name="connsiteX3" fmla="*/ 2036309 w 2047062"/>
              <a:gd name="connsiteY3" fmla="*/ 971620 h 2324239"/>
              <a:gd name="connsiteX4" fmla="*/ 1102859 w 2047062"/>
              <a:gd name="connsiteY4" fmla="*/ 70 h 2324239"/>
              <a:gd name="connsiteX0" fmla="*/ 1102859 w 2037065"/>
              <a:gd name="connsiteY0" fmla="*/ 70 h 2324255"/>
              <a:gd name="connsiteX1" fmla="*/ 853 w 2037065"/>
              <a:gd name="connsiteY1" fmla="*/ 952570 h 2324255"/>
              <a:gd name="connsiteX2" fmla="*/ 1493384 w 2037065"/>
              <a:gd name="connsiteY2" fmla="*/ 2324170 h 2324255"/>
              <a:gd name="connsiteX3" fmla="*/ 2036309 w 2037065"/>
              <a:gd name="connsiteY3" fmla="*/ 971620 h 2324255"/>
              <a:gd name="connsiteX4" fmla="*/ 1102859 w 2037065"/>
              <a:gd name="connsiteY4" fmla="*/ 70 h 2324255"/>
              <a:gd name="connsiteX0" fmla="*/ 1102560 w 2036978"/>
              <a:gd name="connsiteY0" fmla="*/ 13 h 2152744"/>
              <a:gd name="connsiteX1" fmla="*/ 554 w 2036978"/>
              <a:gd name="connsiteY1" fmla="*/ 952513 h 2152744"/>
              <a:gd name="connsiteX2" fmla="*/ 1248797 w 2036978"/>
              <a:gd name="connsiteY2" fmla="*/ 2152663 h 2152744"/>
              <a:gd name="connsiteX3" fmla="*/ 2036010 w 2036978"/>
              <a:gd name="connsiteY3" fmla="*/ 971563 h 2152744"/>
              <a:gd name="connsiteX4" fmla="*/ 1102560 w 2036978"/>
              <a:gd name="connsiteY4" fmla="*/ 13 h 2152744"/>
              <a:gd name="connsiteX0" fmla="*/ 1102553 w 1976046"/>
              <a:gd name="connsiteY0" fmla="*/ 28 h 2152760"/>
              <a:gd name="connsiteX1" fmla="*/ 547 w 1976046"/>
              <a:gd name="connsiteY1" fmla="*/ 952528 h 2152760"/>
              <a:gd name="connsiteX2" fmla="*/ 1248790 w 1976046"/>
              <a:gd name="connsiteY2" fmla="*/ 2152678 h 2152760"/>
              <a:gd name="connsiteX3" fmla="*/ 1974931 w 1976046"/>
              <a:gd name="connsiteY3" fmla="*/ 981103 h 2152760"/>
              <a:gd name="connsiteX4" fmla="*/ 1102553 w 1976046"/>
              <a:gd name="connsiteY4" fmla="*/ 28 h 2152760"/>
              <a:gd name="connsiteX0" fmla="*/ 1173765 w 2047259"/>
              <a:gd name="connsiteY0" fmla="*/ 13 h 2152745"/>
              <a:gd name="connsiteX1" fmla="*/ 509 w 2047259"/>
              <a:gd name="connsiteY1" fmla="*/ 962038 h 2152745"/>
              <a:gd name="connsiteX2" fmla="*/ 1320002 w 2047259"/>
              <a:gd name="connsiteY2" fmla="*/ 2152663 h 2152745"/>
              <a:gd name="connsiteX3" fmla="*/ 2046143 w 2047259"/>
              <a:gd name="connsiteY3" fmla="*/ 981088 h 2152745"/>
              <a:gd name="connsiteX4" fmla="*/ 1173765 w 2047259"/>
              <a:gd name="connsiteY4" fmla="*/ 13 h 2152745"/>
              <a:gd name="connsiteX0" fmla="*/ 1173765 w 2047259"/>
              <a:gd name="connsiteY0" fmla="*/ 22 h 2152754"/>
              <a:gd name="connsiteX1" fmla="*/ 509 w 2047259"/>
              <a:gd name="connsiteY1" fmla="*/ 962047 h 2152754"/>
              <a:gd name="connsiteX2" fmla="*/ 1320002 w 2047259"/>
              <a:gd name="connsiteY2" fmla="*/ 2152672 h 2152754"/>
              <a:gd name="connsiteX3" fmla="*/ 2046143 w 2047259"/>
              <a:gd name="connsiteY3" fmla="*/ 981097 h 2152754"/>
              <a:gd name="connsiteX4" fmla="*/ 1173765 w 2047259"/>
              <a:gd name="connsiteY4" fmla="*/ 22 h 2152754"/>
              <a:gd name="connsiteX0" fmla="*/ 1133072 w 2006566"/>
              <a:gd name="connsiteY0" fmla="*/ 50 h 2152782"/>
              <a:gd name="connsiteX1" fmla="*/ 530 w 2006566"/>
              <a:gd name="connsiteY1" fmla="*/ 952550 h 2152782"/>
              <a:gd name="connsiteX2" fmla="*/ 1279309 w 2006566"/>
              <a:gd name="connsiteY2" fmla="*/ 2152700 h 2152782"/>
              <a:gd name="connsiteX3" fmla="*/ 2005450 w 2006566"/>
              <a:gd name="connsiteY3" fmla="*/ 981125 h 2152782"/>
              <a:gd name="connsiteX4" fmla="*/ 1133072 w 2006566"/>
              <a:gd name="connsiteY4" fmla="*/ 50 h 2152782"/>
              <a:gd name="connsiteX0" fmla="*/ 1153609 w 2366865"/>
              <a:gd name="connsiteY0" fmla="*/ 29 h 2215065"/>
              <a:gd name="connsiteX1" fmla="*/ 21067 w 2366865"/>
              <a:gd name="connsiteY1" fmla="*/ 952529 h 2215065"/>
              <a:gd name="connsiteX2" fmla="*/ 2209306 w 2366865"/>
              <a:gd name="connsiteY2" fmla="*/ 2214988 h 2215065"/>
              <a:gd name="connsiteX3" fmla="*/ 2025987 w 2366865"/>
              <a:gd name="connsiteY3" fmla="*/ 981104 h 2215065"/>
              <a:gd name="connsiteX4" fmla="*/ 1153609 w 2366865"/>
              <a:gd name="connsiteY4" fmla="*/ 29 h 2215065"/>
              <a:gd name="connsiteX0" fmla="*/ 1215381 w 2428637"/>
              <a:gd name="connsiteY0" fmla="*/ 950 h 2215986"/>
              <a:gd name="connsiteX1" fmla="*/ 20117 w 2428637"/>
              <a:gd name="connsiteY1" fmla="*/ 1155952 h 2215986"/>
              <a:gd name="connsiteX2" fmla="*/ 2271078 w 2428637"/>
              <a:gd name="connsiteY2" fmla="*/ 2215909 h 2215986"/>
              <a:gd name="connsiteX3" fmla="*/ 2087759 w 2428637"/>
              <a:gd name="connsiteY3" fmla="*/ 982025 h 2215986"/>
              <a:gd name="connsiteX4" fmla="*/ 1215381 w 2428637"/>
              <a:gd name="connsiteY4" fmla="*/ 950 h 2215986"/>
              <a:gd name="connsiteX0" fmla="*/ 1169045 w 2382301"/>
              <a:gd name="connsiteY0" fmla="*/ 12 h 2215048"/>
              <a:gd name="connsiteX1" fmla="*/ 20822 w 2382301"/>
              <a:gd name="connsiteY1" fmla="*/ 999243 h 2215048"/>
              <a:gd name="connsiteX2" fmla="*/ 2224742 w 2382301"/>
              <a:gd name="connsiteY2" fmla="*/ 2214971 h 2215048"/>
              <a:gd name="connsiteX3" fmla="*/ 2041423 w 2382301"/>
              <a:gd name="connsiteY3" fmla="*/ 981087 h 2215048"/>
              <a:gd name="connsiteX4" fmla="*/ 1169045 w 2382301"/>
              <a:gd name="connsiteY4" fmla="*/ 12 h 2215048"/>
              <a:gd name="connsiteX0" fmla="*/ 1122759 w 2336015"/>
              <a:gd name="connsiteY0" fmla="*/ 212 h 2215248"/>
              <a:gd name="connsiteX1" fmla="*/ 21577 w 2336015"/>
              <a:gd name="connsiteY1" fmla="*/ 1061752 h 2215248"/>
              <a:gd name="connsiteX2" fmla="*/ 2178456 w 2336015"/>
              <a:gd name="connsiteY2" fmla="*/ 2215171 h 2215248"/>
              <a:gd name="connsiteX3" fmla="*/ 1995137 w 2336015"/>
              <a:gd name="connsiteY3" fmla="*/ 981287 h 2215248"/>
              <a:gd name="connsiteX4" fmla="*/ 1122759 w 2336015"/>
              <a:gd name="connsiteY4" fmla="*/ 212 h 2215248"/>
              <a:gd name="connsiteX0" fmla="*/ 1199930 w 2413186"/>
              <a:gd name="connsiteY0" fmla="*/ 212 h 2215248"/>
              <a:gd name="connsiteX1" fmla="*/ 20346 w 2413186"/>
              <a:gd name="connsiteY1" fmla="*/ 1061752 h 2215248"/>
              <a:gd name="connsiteX2" fmla="*/ 2255627 w 2413186"/>
              <a:gd name="connsiteY2" fmla="*/ 2215171 h 2215248"/>
              <a:gd name="connsiteX3" fmla="*/ 2072308 w 2413186"/>
              <a:gd name="connsiteY3" fmla="*/ 981287 h 2215248"/>
              <a:gd name="connsiteX4" fmla="*/ 1199930 w 2413186"/>
              <a:gd name="connsiteY4" fmla="*/ 212 h 2215248"/>
              <a:gd name="connsiteX0" fmla="*/ 1182582 w 2303724"/>
              <a:gd name="connsiteY0" fmla="*/ 212 h 2230428"/>
              <a:gd name="connsiteX1" fmla="*/ 2998 w 2303724"/>
              <a:gd name="connsiteY1" fmla="*/ 1061752 h 2230428"/>
              <a:gd name="connsiteX2" fmla="*/ 1551133 w 2303724"/>
              <a:gd name="connsiteY2" fmla="*/ 1356071 h 2230428"/>
              <a:gd name="connsiteX3" fmla="*/ 2238279 w 2303724"/>
              <a:gd name="connsiteY3" fmla="*/ 2215171 h 2230428"/>
              <a:gd name="connsiteX4" fmla="*/ 2054960 w 2303724"/>
              <a:gd name="connsiteY4" fmla="*/ 981287 h 2230428"/>
              <a:gd name="connsiteX5" fmla="*/ 1182582 w 2303724"/>
              <a:gd name="connsiteY5" fmla="*/ 212 h 2230428"/>
              <a:gd name="connsiteX0" fmla="*/ 1232274 w 2353416"/>
              <a:gd name="connsiteY0" fmla="*/ 212 h 2230018"/>
              <a:gd name="connsiteX1" fmla="*/ 52690 w 2353416"/>
              <a:gd name="connsiteY1" fmla="*/ 1061752 h 2230018"/>
              <a:gd name="connsiteX2" fmla="*/ 346397 w 2353416"/>
              <a:gd name="connsiteY2" fmla="*/ 1356071 h 2230018"/>
              <a:gd name="connsiteX3" fmla="*/ 1600825 w 2353416"/>
              <a:gd name="connsiteY3" fmla="*/ 1356071 h 2230018"/>
              <a:gd name="connsiteX4" fmla="*/ 2287971 w 2353416"/>
              <a:gd name="connsiteY4" fmla="*/ 2215171 h 2230018"/>
              <a:gd name="connsiteX5" fmla="*/ 2104652 w 2353416"/>
              <a:gd name="connsiteY5" fmla="*/ 981287 h 2230018"/>
              <a:gd name="connsiteX6" fmla="*/ 1232274 w 2353416"/>
              <a:gd name="connsiteY6" fmla="*/ 212 h 2230018"/>
              <a:gd name="connsiteX0" fmla="*/ 1193351 w 2314493"/>
              <a:gd name="connsiteY0" fmla="*/ 105 h 2229911"/>
              <a:gd name="connsiteX1" fmla="*/ 60808 w 2314493"/>
              <a:gd name="connsiteY1" fmla="*/ 921451 h 2229911"/>
              <a:gd name="connsiteX2" fmla="*/ 307474 w 2314493"/>
              <a:gd name="connsiteY2" fmla="*/ 1355964 h 2229911"/>
              <a:gd name="connsiteX3" fmla="*/ 1561902 w 2314493"/>
              <a:gd name="connsiteY3" fmla="*/ 1355964 h 2229911"/>
              <a:gd name="connsiteX4" fmla="*/ 2249048 w 2314493"/>
              <a:gd name="connsiteY4" fmla="*/ 2215064 h 2229911"/>
              <a:gd name="connsiteX5" fmla="*/ 2065729 w 2314493"/>
              <a:gd name="connsiteY5" fmla="*/ 981180 h 2229911"/>
              <a:gd name="connsiteX6" fmla="*/ 1193351 w 2314493"/>
              <a:gd name="connsiteY6" fmla="*/ 105 h 2229911"/>
              <a:gd name="connsiteX0" fmla="*/ 1259210 w 2380352"/>
              <a:gd name="connsiteY0" fmla="*/ 347 h 2230153"/>
              <a:gd name="connsiteX1" fmla="*/ 48266 w 2380352"/>
              <a:gd name="connsiteY1" fmla="*/ 874960 h 2230153"/>
              <a:gd name="connsiteX2" fmla="*/ 373333 w 2380352"/>
              <a:gd name="connsiteY2" fmla="*/ 1356206 h 2230153"/>
              <a:gd name="connsiteX3" fmla="*/ 1627761 w 2380352"/>
              <a:gd name="connsiteY3" fmla="*/ 1356206 h 2230153"/>
              <a:gd name="connsiteX4" fmla="*/ 2314907 w 2380352"/>
              <a:gd name="connsiteY4" fmla="*/ 2215306 h 2230153"/>
              <a:gd name="connsiteX5" fmla="*/ 2131588 w 2380352"/>
              <a:gd name="connsiteY5" fmla="*/ 981422 h 2230153"/>
              <a:gd name="connsiteX6" fmla="*/ 1259210 w 2380352"/>
              <a:gd name="connsiteY6" fmla="*/ 347 h 2230153"/>
              <a:gd name="connsiteX0" fmla="*/ 1259210 w 2380352"/>
              <a:gd name="connsiteY0" fmla="*/ 347 h 2291527"/>
              <a:gd name="connsiteX1" fmla="*/ 48266 w 2380352"/>
              <a:gd name="connsiteY1" fmla="*/ 874960 h 2291527"/>
              <a:gd name="connsiteX2" fmla="*/ 373333 w 2380352"/>
              <a:gd name="connsiteY2" fmla="*/ 1356206 h 2291527"/>
              <a:gd name="connsiteX3" fmla="*/ 1627761 w 2380352"/>
              <a:gd name="connsiteY3" fmla="*/ 1356206 h 2291527"/>
              <a:gd name="connsiteX4" fmla="*/ 2314907 w 2380352"/>
              <a:gd name="connsiteY4" fmla="*/ 2277615 h 2291527"/>
              <a:gd name="connsiteX5" fmla="*/ 2131588 w 2380352"/>
              <a:gd name="connsiteY5" fmla="*/ 981422 h 2291527"/>
              <a:gd name="connsiteX6" fmla="*/ 1259210 w 2380352"/>
              <a:gd name="connsiteY6" fmla="*/ 347 h 2291527"/>
              <a:gd name="connsiteX0" fmla="*/ 1259210 w 2525690"/>
              <a:gd name="connsiteY0" fmla="*/ 347 h 2291527"/>
              <a:gd name="connsiteX1" fmla="*/ 48266 w 2525690"/>
              <a:gd name="connsiteY1" fmla="*/ 874960 h 2291527"/>
              <a:gd name="connsiteX2" fmla="*/ 373333 w 2525690"/>
              <a:gd name="connsiteY2" fmla="*/ 1356206 h 2291527"/>
              <a:gd name="connsiteX3" fmla="*/ 1627761 w 2525690"/>
              <a:gd name="connsiteY3" fmla="*/ 1356206 h 2291527"/>
              <a:gd name="connsiteX4" fmla="*/ 2314907 w 2525690"/>
              <a:gd name="connsiteY4" fmla="*/ 2277615 h 2291527"/>
              <a:gd name="connsiteX5" fmla="*/ 2131588 w 2525690"/>
              <a:gd name="connsiteY5" fmla="*/ 981422 h 2291527"/>
              <a:gd name="connsiteX6" fmla="*/ 1259210 w 2525690"/>
              <a:gd name="connsiteY6" fmla="*/ 347 h 2291527"/>
              <a:gd name="connsiteX0" fmla="*/ 1259210 w 2476215"/>
              <a:gd name="connsiteY0" fmla="*/ 347 h 2291527"/>
              <a:gd name="connsiteX1" fmla="*/ 48266 w 2476215"/>
              <a:gd name="connsiteY1" fmla="*/ 874960 h 2291527"/>
              <a:gd name="connsiteX2" fmla="*/ 373333 w 2476215"/>
              <a:gd name="connsiteY2" fmla="*/ 1356206 h 2291527"/>
              <a:gd name="connsiteX3" fmla="*/ 1627761 w 2476215"/>
              <a:gd name="connsiteY3" fmla="*/ 1356206 h 2291527"/>
              <a:gd name="connsiteX4" fmla="*/ 2252186 w 2476215"/>
              <a:gd name="connsiteY4" fmla="*/ 2277615 h 2291527"/>
              <a:gd name="connsiteX5" fmla="*/ 2131588 w 2476215"/>
              <a:gd name="connsiteY5" fmla="*/ 981422 h 2291527"/>
              <a:gd name="connsiteX6" fmla="*/ 1259210 w 2476215"/>
              <a:gd name="connsiteY6" fmla="*/ 347 h 2291527"/>
              <a:gd name="connsiteX0" fmla="*/ 1259210 w 2476215"/>
              <a:gd name="connsiteY0" fmla="*/ 347 h 2277722"/>
              <a:gd name="connsiteX1" fmla="*/ 48266 w 2476215"/>
              <a:gd name="connsiteY1" fmla="*/ 874960 h 2277722"/>
              <a:gd name="connsiteX2" fmla="*/ 373333 w 2476215"/>
              <a:gd name="connsiteY2" fmla="*/ 1356206 h 2277722"/>
              <a:gd name="connsiteX3" fmla="*/ 1627761 w 2476215"/>
              <a:gd name="connsiteY3" fmla="*/ 1356206 h 2277722"/>
              <a:gd name="connsiteX4" fmla="*/ 2252186 w 2476215"/>
              <a:gd name="connsiteY4" fmla="*/ 2277615 h 2277722"/>
              <a:gd name="connsiteX5" fmla="*/ 2131588 w 2476215"/>
              <a:gd name="connsiteY5" fmla="*/ 981422 h 2277722"/>
              <a:gd name="connsiteX6" fmla="*/ 1259210 w 2476215"/>
              <a:gd name="connsiteY6" fmla="*/ 347 h 2277722"/>
              <a:gd name="connsiteX0" fmla="*/ 1259210 w 2476215"/>
              <a:gd name="connsiteY0" fmla="*/ 347 h 2262147"/>
              <a:gd name="connsiteX1" fmla="*/ 48266 w 2476215"/>
              <a:gd name="connsiteY1" fmla="*/ 874960 h 2262147"/>
              <a:gd name="connsiteX2" fmla="*/ 373333 w 2476215"/>
              <a:gd name="connsiteY2" fmla="*/ 1356206 h 2262147"/>
              <a:gd name="connsiteX3" fmla="*/ 1627761 w 2476215"/>
              <a:gd name="connsiteY3" fmla="*/ 1356206 h 2262147"/>
              <a:gd name="connsiteX4" fmla="*/ 2252186 w 2476215"/>
              <a:gd name="connsiteY4" fmla="*/ 2262037 h 2262147"/>
              <a:gd name="connsiteX5" fmla="*/ 2131588 w 2476215"/>
              <a:gd name="connsiteY5" fmla="*/ 981422 h 2262147"/>
              <a:gd name="connsiteX6" fmla="*/ 1259210 w 2476215"/>
              <a:gd name="connsiteY6" fmla="*/ 347 h 2262147"/>
              <a:gd name="connsiteX0" fmla="*/ 1259210 w 2476215"/>
              <a:gd name="connsiteY0" fmla="*/ 347 h 2285698"/>
              <a:gd name="connsiteX1" fmla="*/ 48266 w 2476215"/>
              <a:gd name="connsiteY1" fmla="*/ 874960 h 2285698"/>
              <a:gd name="connsiteX2" fmla="*/ 373333 w 2476215"/>
              <a:gd name="connsiteY2" fmla="*/ 1356206 h 2285698"/>
              <a:gd name="connsiteX3" fmla="*/ 1627761 w 2476215"/>
              <a:gd name="connsiteY3" fmla="*/ 1356206 h 2285698"/>
              <a:gd name="connsiteX4" fmla="*/ 2252186 w 2476215"/>
              <a:gd name="connsiteY4" fmla="*/ 2262037 h 2285698"/>
              <a:gd name="connsiteX5" fmla="*/ 2131588 w 2476215"/>
              <a:gd name="connsiteY5" fmla="*/ 981422 h 2285698"/>
              <a:gd name="connsiteX6" fmla="*/ 1259210 w 2476215"/>
              <a:gd name="connsiteY6" fmla="*/ 347 h 2285698"/>
              <a:gd name="connsiteX0" fmla="*/ 1259210 w 2488435"/>
              <a:gd name="connsiteY0" fmla="*/ 347 h 2194534"/>
              <a:gd name="connsiteX1" fmla="*/ 48266 w 2488435"/>
              <a:gd name="connsiteY1" fmla="*/ 874960 h 2194534"/>
              <a:gd name="connsiteX2" fmla="*/ 373333 w 2488435"/>
              <a:gd name="connsiteY2" fmla="*/ 1356206 h 2194534"/>
              <a:gd name="connsiteX3" fmla="*/ 1627761 w 2488435"/>
              <a:gd name="connsiteY3" fmla="*/ 1356206 h 2194534"/>
              <a:gd name="connsiteX4" fmla="*/ 2267866 w 2488435"/>
              <a:gd name="connsiteY4" fmla="*/ 2168575 h 2194534"/>
              <a:gd name="connsiteX5" fmla="*/ 2131588 w 2488435"/>
              <a:gd name="connsiteY5" fmla="*/ 981422 h 2194534"/>
              <a:gd name="connsiteX6" fmla="*/ 1259210 w 2488435"/>
              <a:gd name="connsiteY6" fmla="*/ 347 h 2194534"/>
              <a:gd name="connsiteX0" fmla="*/ 1123109 w 2352334"/>
              <a:gd name="connsiteY0" fmla="*/ 2882 h 2197069"/>
              <a:gd name="connsiteX1" fmla="*/ 84649 w 2352334"/>
              <a:gd name="connsiteY1" fmla="*/ 706147 h 2197069"/>
              <a:gd name="connsiteX2" fmla="*/ 237232 w 2352334"/>
              <a:gd name="connsiteY2" fmla="*/ 1358741 h 2197069"/>
              <a:gd name="connsiteX3" fmla="*/ 1491660 w 2352334"/>
              <a:gd name="connsiteY3" fmla="*/ 1358741 h 2197069"/>
              <a:gd name="connsiteX4" fmla="*/ 2131765 w 2352334"/>
              <a:gd name="connsiteY4" fmla="*/ 2171110 h 2197069"/>
              <a:gd name="connsiteX5" fmla="*/ 1995487 w 2352334"/>
              <a:gd name="connsiteY5" fmla="*/ 983957 h 2197069"/>
              <a:gd name="connsiteX6" fmla="*/ 1123109 w 2352334"/>
              <a:gd name="connsiteY6" fmla="*/ 2882 h 2197069"/>
              <a:gd name="connsiteX0" fmla="*/ 1117104 w 2346329"/>
              <a:gd name="connsiteY0" fmla="*/ 2844 h 2197031"/>
              <a:gd name="connsiteX1" fmla="*/ 78644 w 2346329"/>
              <a:gd name="connsiteY1" fmla="*/ 706109 h 2197031"/>
              <a:gd name="connsiteX2" fmla="*/ 246907 w 2346329"/>
              <a:gd name="connsiteY2" fmla="*/ 1311972 h 2197031"/>
              <a:gd name="connsiteX3" fmla="*/ 1485655 w 2346329"/>
              <a:gd name="connsiteY3" fmla="*/ 1358703 h 2197031"/>
              <a:gd name="connsiteX4" fmla="*/ 2125760 w 2346329"/>
              <a:gd name="connsiteY4" fmla="*/ 2171072 h 2197031"/>
              <a:gd name="connsiteX5" fmla="*/ 1989482 w 2346329"/>
              <a:gd name="connsiteY5" fmla="*/ 983919 h 2197031"/>
              <a:gd name="connsiteX6" fmla="*/ 1117104 w 2346329"/>
              <a:gd name="connsiteY6" fmla="*/ 2844 h 2197031"/>
              <a:gd name="connsiteX0" fmla="*/ 1117104 w 2346329"/>
              <a:gd name="connsiteY0" fmla="*/ 2844 h 2197898"/>
              <a:gd name="connsiteX1" fmla="*/ 78644 w 2346329"/>
              <a:gd name="connsiteY1" fmla="*/ 706109 h 2197898"/>
              <a:gd name="connsiteX2" fmla="*/ 246907 w 2346329"/>
              <a:gd name="connsiteY2" fmla="*/ 1311972 h 2197898"/>
              <a:gd name="connsiteX3" fmla="*/ 1548377 w 2346329"/>
              <a:gd name="connsiteY3" fmla="*/ 1389857 h 2197898"/>
              <a:gd name="connsiteX4" fmla="*/ 2125760 w 2346329"/>
              <a:gd name="connsiteY4" fmla="*/ 2171072 h 2197898"/>
              <a:gd name="connsiteX5" fmla="*/ 1989482 w 2346329"/>
              <a:gd name="connsiteY5" fmla="*/ 983919 h 2197898"/>
              <a:gd name="connsiteX6" fmla="*/ 1117104 w 2346329"/>
              <a:gd name="connsiteY6" fmla="*/ 2844 h 2197898"/>
              <a:gd name="connsiteX0" fmla="*/ 1117104 w 2346329"/>
              <a:gd name="connsiteY0" fmla="*/ 2844 h 2206053"/>
              <a:gd name="connsiteX1" fmla="*/ 78644 w 2346329"/>
              <a:gd name="connsiteY1" fmla="*/ 706109 h 2206053"/>
              <a:gd name="connsiteX2" fmla="*/ 246907 w 2346329"/>
              <a:gd name="connsiteY2" fmla="*/ 1311972 h 2206053"/>
              <a:gd name="connsiteX3" fmla="*/ 1422934 w 2346329"/>
              <a:gd name="connsiteY3" fmla="*/ 1607937 h 2206053"/>
              <a:gd name="connsiteX4" fmla="*/ 2125760 w 2346329"/>
              <a:gd name="connsiteY4" fmla="*/ 2171072 h 2206053"/>
              <a:gd name="connsiteX5" fmla="*/ 1989482 w 2346329"/>
              <a:gd name="connsiteY5" fmla="*/ 983919 h 2206053"/>
              <a:gd name="connsiteX6" fmla="*/ 1117104 w 2346329"/>
              <a:gd name="connsiteY6" fmla="*/ 2844 h 2206053"/>
              <a:gd name="connsiteX0" fmla="*/ 1117104 w 2346329"/>
              <a:gd name="connsiteY0" fmla="*/ 2844 h 2196217"/>
              <a:gd name="connsiteX1" fmla="*/ 78644 w 2346329"/>
              <a:gd name="connsiteY1" fmla="*/ 706109 h 2196217"/>
              <a:gd name="connsiteX2" fmla="*/ 246907 w 2346329"/>
              <a:gd name="connsiteY2" fmla="*/ 1311972 h 2196217"/>
              <a:gd name="connsiteX3" fmla="*/ 1532696 w 2346329"/>
              <a:gd name="connsiteY3" fmla="*/ 1327549 h 2196217"/>
              <a:gd name="connsiteX4" fmla="*/ 2125760 w 2346329"/>
              <a:gd name="connsiteY4" fmla="*/ 2171072 h 2196217"/>
              <a:gd name="connsiteX5" fmla="*/ 1989482 w 2346329"/>
              <a:gd name="connsiteY5" fmla="*/ 983919 h 2196217"/>
              <a:gd name="connsiteX6" fmla="*/ 1117104 w 2346329"/>
              <a:gd name="connsiteY6" fmla="*/ 2844 h 2196217"/>
              <a:gd name="connsiteX0" fmla="*/ 1117104 w 2346329"/>
              <a:gd name="connsiteY0" fmla="*/ 2844 h 2212005"/>
              <a:gd name="connsiteX1" fmla="*/ 78644 w 2346329"/>
              <a:gd name="connsiteY1" fmla="*/ 706109 h 2212005"/>
              <a:gd name="connsiteX2" fmla="*/ 246907 w 2346329"/>
              <a:gd name="connsiteY2" fmla="*/ 1311972 h 2212005"/>
              <a:gd name="connsiteX3" fmla="*/ 1532696 w 2346329"/>
              <a:gd name="connsiteY3" fmla="*/ 1327549 h 2212005"/>
              <a:gd name="connsiteX4" fmla="*/ 2125760 w 2346329"/>
              <a:gd name="connsiteY4" fmla="*/ 2171072 h 2212005"/>
              <a:gd name="connsiteX5" fmla="*/ 1989482 w 2346329"/>
              <a:gd name="connsiteY5" fmla="*/ 983919 h 2212005"/>
              <a:gd name="connsiteX6" fmla="*/ 1117104 w 2346329"/>
              <a:gd name="connsiteY6" fmla="*/ 2844 h 2212005"/>
              <a:gd name="connsiteX0" fmla="*/ 1117104 w 2346329"/>
              <a:gd name="connsiteY0" fmla="*/ 2844 h 2176039"/>
              <a:gd name="connsiteX1" fmla="*/ 78644 w 2346329"/>
              <a:gd name="connsiteY1" fmla="*/ 706109 h 2176039"/>
              <a:gd name="connsiteX2" fmla="*/ 246907 w 2346329"/>
              <a:gd name="connsiteY2" fmla="*/ 1311972 h 2176039"/>
              <a:gd name="connsiteX3" fmla="*/ 1532696 w 2346329"/>
              <a:gd name="connsiteY3" fmla="*/ 1327549 h 2176039"/>
              <a:gd name="connsiteX4" fmla="*/ 2125760 w 2346329"/>
              <a:gd name="connsiteY4" fmla="*/ 2171072 h 2176039"/>
              <a:gd name="connsiteX5" fmla="*/ 1989482 w 2346329"/>
              <a:gd name="connsiteY5" fmla="*/ 983919 h 2176039"/>
              <a:gd name="connsiteX6" fmla="*/ 1117104 w 2346329"/>
              <a:gd name="connsiteY6" fmla="*/ 2844 h 2176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46329" h="2176039">
                <a:moveTo>
                  <a:pt x="1117104" y="2844"/>
                </a:moveTo>
                <a:cubicBezTo>
                  <a:pt x="798631" y="-43458"/>
                  <a:pt x="223677" y="487921"/>
                  <a:pt x="78644" y="706109"/>
                </a:cubicBezTo>
                <a:cubicBezTo>
                  <a:pt x="-66389" y="924297"/>
                  <a:pt x="-11115" y="1262919"/>
                  <a:pt x="246907" y="1311972"/>
                </a:cubicBezTo>
                <a:cubicBezTo>
                  <a:pt x="504930" y="1361025"/>
                  <a:pt x="1230007" y="1161000"/>
                  <a:pt x="1532696" y="1327549"/>
                </a:cubicBezTo>
                <a:cubicBezTo>
                  <a:pt x="1835385" y="1494098"/>
                  <a:pt x="1587059" y="2243920"/>
                  <a:pt x="2125760" y="2171072"/>
                </a:cubicBezTo>
                <a:cubicBezTo>
                  <a:pt x="2617419" y="1848990"/>
                  <a:pt x="2157591" y="1345290"/>
                  <a:pt x="1989482" y="983919"/>
                </a:cubicBezTo>
                <a:cubicBezTo>
                  <a:pt x="1821373" y="622548"/>
                  <a:pt x="1435577" y="49146"/>
                  <a:pt x="1117104" y="2844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1"/>
          <p:cNvSpPr txBox="1">
            <a:spLocks/>
          </p:cNvSpPr>
          <p:nvPr/>
        </p:nvSpPr>
        <p:spPr>
          <a:xfrm>
            <a:off x="-3368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smtClean="0"/>
              <a:t>F-Translate</a:t>
            </a:r>
            <a:r>
              <a:rPr lang="en-US" dirty="0" smtClean="0"/>
              <a:t>: sentinel implementation</a:t>
            </a:r>
            <a:endParaRPr lang="en-US" i="1" dirty="0"/>
          </a:p>
        </p:txBody>
      </p:sp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34</a:t>
            </a:fld>
            <a:endParaRPr lang="pl-PL"/>
          </a:p>
        </p:txBody>
      </p:sp>
      <p:sp>
        <p:nvSpPr>
          <p:cNvPr id="5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79" name="Rectangle 78"/>
          <p:cNvSpPr/>
          <p:nvPr/>
        </p:nvSpPr>
        <p:spPr>
          <a:xfrm>
            <a:off x="1790129" y="3789040"/>
            <a:ext cx="32400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tx1"/>
                </a:solidFill>
              </a:rPr>
              <a:t>X</a:t>
            </a:r>
            <a:endParaRPr lang="en-US" sz="2200" b="1" dirty="0">
              <a:solidFill>
                <a:schemeClr val="tx1"/>
              </a:solidFill>
            </a:endParaRPr>
          </a:p>
        </p:txBody>
      </p:sp>
      <p:cxnSp>
        <p:nvCxnSpPr>
          <p:cNvPr id="80" name="Straight Connector 79"/>
          <p:cNvCxnSpPr>
            <a:stCxn id="79" idx="3"/>
            <a:endCxn id="81" idx="0"/>
          </p:cNvCxnSpPr>
          <p:nvPr/>
        </p:nvCxnSpPr>
        <p:spPr>
          <a:xfrm>
            <a:off x="2114129" y="3951040"/>
            <a:ext cx="684112" cy="702136"/>
          </a:xfrm>
          <a:prstGeom prst="line">
            <a:avLst/>
          </a:prstGeom>
          <a:ln w="254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Isosceles Triangle 80"/>
          <p:cNvSpPr/>
          <p:nvPr/>
        </p:nvSpPr>
        <p:spPr>
          <a:xfrm>
            <a:off x="1646113" y="4653176"/>
            <a:ext cx="2304256" cy="648032"/>
          </a:xfrm>
          <a:prstGeom prst="triangle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Content Placeholder 2"/>
          <p:cNvSpPr>
            <a:spLocks noGrp="1"/>
          </p:cNvSpPr>
          <p:nvPr>
            <p:ph idx="1"/>
          </p:nvPr>
        </p:nvSpPr>
        <p:spPr>
          <a:xfrm>
            <a:off x="428192" y="980728"/>
            <a:ext cx="8392279" cy="5544616"/>
          </a:xfrm>
        </p:spPr>
        <p:txBody>
          <a:bodyPr>
            <a:noAutofit/>
          </a:bodyPr>
          <a:lstStyle/>
          <a:p>
            <a:r>
              <a:rPr lang="en-US" sz="2800" dirty="0" smtClean="0"/>
              <a:t>How to implement </a:t>
            </a:r>
            <a:r>
              <a:rPr lang="en-US" sz="2800" i="1" dirty="0" err="1" smtClean="0"/>
              <a:t>sentinelAfter</a:t>
            </a:r>
            <a:r>
              <a:rPr lang="en-US" sz="2800" dirty="0" smtClean="0"/>
              <a:t>?</a:t>
            </a:r>
          </a:p>
          <a:p>
            <a:r>
              <a:rPr lang="en-US" sz="2800" b="1" dirty="0" smtClean="0"/>
              <a:t>TODO: REPLCACE w/figure!!! </a:t>
            </a:r>
          </a:p>
          <a:p>
            <a:r>
              <a:rPr lang="en-US" sz="2800" b="1" dirty="0" smtClean="0"/>
              <a:t>show if time allows &amp; audience is not lost</a:t>
            </a:r>
            <a:endParaRPr lang="en-US" sz="2800" dirty="0" smtClean="0"/>
          </a:p>
          <a:p>
            <a:pPr lvl="1"/>
            <a:r>
              <a:rPr lang="en-US" sz="2400" dirty="0" smtClean="0"/>
              <a:t>Empty nodes are necessary!</a:t>
            </a:r>
          </a:p>
          <a:p>
            <a:pPr lvl="1"/>
            <a:r>
              <a:rPr lang="en-US" sz="2400" dirty="0" smtClean="0"/>
              <a:t>Is more empty nodes discarded than introduced?</a:t>
            </a:r>
            <a:br>
              <a:rPr lang="en-US" sz="2400" dirty="0" smtClean="0"/>
            </a:br>
            <a:r>
              <a:rPr lang="en-US" sz="2400" dirty="0" smtClean="0"/>
              <a:t>Yes, but…</a:t>
            </a:r>
            <a:endParaRPr lang="en-US" dirty="0" smtClean="0"/>
          </a:p>
          <a:p>
            <a:r>
              <a:rPr lang="en-US" sz="2800" dirty="0" smtClean="0"/>
              <a:t>How to minimize empty nodes in </a:t>
            </a:r>
            <a:r>
              <a:rPr lang="en-US" sz="2800" i="1" dirty="0" err="1" smtClean="0"/>
              <a:t>sentinelAfter</a:t>
            </a:r>
            <a:endParaRPr lang="en-US" sz="2800" i="1" dirty="0" smtClean="0"/>
          </a:p>
          <a:p>
            <a:pPr lvl="1"/>
            <a:r>
              <a:rPr lang="en-US" sz="2400" dirty="0" smtClean="0"/>
              <a:t>Using balanced binary tree!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/>
            <a:r>
              <a:rPr lang="en-US" sz="2400" dirty="0" smtClean="0"/>
              <a:t>Define </a:t>
            </a:r>
            <a:r>
              <a:rPr lang="en-US" sz="2400" i="1" dirty="0" err="1" smtClean="0"/>
              <a:t>addAt</a:t>
            </a:r>
            <a:r>
              <a:rPr lang="en-US" sz="2400" dirty="0" smtClean="0"/>
              <a:t> such that it avoids empty nodes, long paths</a:t>
            </a:r>
          </a:p>
          <a:p>
            <a:pPr lvl="1"/>
            <a:r>
              <a:rPr lang="en-US" sz="2400" dirty="0" smtClean="0"/>
              <a:t>Two-round empty node discard</a:t>
            </a:r>
          </a:p>
        </p:txBody>
      </p:sp>
      <p:sp>
        <p:nvSpPr>
          <p:cNvPr id="3" name="Right Brace 2"/>
          <p:cNvSpPr/>
          <p:nvPr/>
        </p:nvSpPr>
        <p:spPr>
          <a:xfrm>
            <a:off x="3851920" y="3951040"/>
            <a:ext cx="432048" cy="774104"/>
          </a:xfrm>
          <a:prstGeom prst="rightBrace">
            <a:avLst>
              <a:gd name="adj1" fmla="val 27869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Content Placeholder 2"/>
          <p:cNvSpPr txBox="1">
            <a:spLocks/>
          </p:cNvSpPr>
          <p:nvPr/>
        </p:nvSpPr>
        <p:spPr>
          <a:xfrm>
            <a:off x="4401832" y="4041032"/>
            <a:ext cx="4669597" cy="612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/>
              <a:t>O(1) number of empty nodes / path</a:t>
            </a:r>
          </a:p>
        </p:txBody>
      </p:sp>
      <p:sp>
        <p:nvSpPr>
          <p:cNvPr id="85" name="Right Brace 84"/>
          <p:cNvSpPr/>
          <p:nvPr/>
        </p:nvSpPr>
        <p:spPr>
          <a:xfrm>
            <a:off x="3950368" y="4725104"/>
            <a:ext cx="405607" cy="576144"/>
          </a:xfrm>
          <a:prstGeom prst="rightBrace">
            <a:avLst>
              <a:gd name="adj1" fmla="val 27869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Content Placeholder 2"/>
          <p:cNvSpPr txBox="1">
            <a:spLocks/>
          </p:cNvSpPr>
          <p:nvPr/>
        </p:nvSpPr>
        <p:spPr>
          <a:xfrm>
            <a:off x="4401832" y="4761112"/>
            <a:ext cx="4490648" cy="612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/>
              <a:t>O(log </a:t>
            </a:r>
            <a:r>
              <a:rPr lang="en-US" sz="2400" i="1" dirty="0" err="1"/>
              <a:t>i</a:t>
            </a:r>
            <a:r>
              <a:rPr lang="en-US" sz="2400" i="1" baseline="-25000" dirty="0" err="1"/>
              <a:t>max</a:t>
            </a:r>
            <a:r>
              <a:rPr lang="en-US" sz="2400" i="1" baseline="-25000" dirty="0"/>
              <a:t> </a:t>
            </a:r>
            <a:r>
              <a:rPr lang="en-US" sz="2400" i="1" dirty="0" smtClean="0"/>
              <a:t>) / path</a:t>
            </a:r>
          </a:p>
        </p:txBody>
      </p:sp>
      <p:sp>
        <p:nvSpPr>
          <p:cNvPr id="87" name="Content Placeholder 2"/>
          <p:cNvSpPr txBox="1">
            <a:spLocks/>
          </p:cNvSpPr>
          <p:nvPr/>
        </p:nvSpPr>
        <p:spPr>
          <a:xfrm>
            <a:off x="4653352" y="4419092"/>
            <a:ext cx="494712" cy="612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i="1" dirty="0" smtClean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3657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pl-PL" dirty="0" smtClean="0"/>
              <a:t>Summary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5"/>
            <a:ext cx="8229600" cy="55446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Problem</a:t>
            </a:r>
            <a:r>
              <a:rPr lang="pl-PL" sz="2800" dirty="0" smtClean="0"/>
              <a:t> faced</a:t>
            </a:r>
            <a:r>
              <a:rPr lang="en-US" sz="2800" dirty="0" smtClean="0"/>
              <a:t>:</a:t>
            </a:r>
          </a:p>
          <a:p>
            <a:pPr lvl="1"/>
            <a:r>
              <a:rPr lang="en-US" sz="2400" dirty="0" smtClean="0"/>
              <a:t>Tree unbalance</a:t>
            </a:r>
          </a:p>
          <a:p>
            <a:r>
              <a:rPr lang="pl-PL" sz="2800" dirty="0" smtClean="0"/>
              <a:t>Solution </a:t>
            </a:r>
            <a:r>
              <a:rPr lang="en-US" sz="2800" dirty="0" smtClean="0"/>
              <a:t>for asynchronous tree rebalance</a:t>
            </a:r>
          </a:p>
          <a:p>
            <a:r>
              <a:rPr lang="en-US" sz="2800" dirty="0" smtClean="0"/>
              <a:t>Algorithm requirements</a:t>
            </a:r>
            <a:r>
              <a:rPr lang="pl-PL" sz="2800" dirty="0" smtClean="0"/>
              <a:t> statement</a:t>
            </a:r>
            <a:endParaRPr lang="en-US" sz="2800" dirty="0" smtClean="0"/>
          </a:p>
          <a:p>
            <a:r>
              <a:rPr lang="pl-PL" sz="2800" dirty="0" smtClean="0"/>
              <a:t>Novel </a:t>
            </a:r>
            <a:r>
              <a:rPr lang="en-US" sz="2800" i="1" dirty="0" smtClean="0"/>
              <a:t>F-translate </a:t>
            </a:r>
            <a:r>
              <a:rPr lang="en-US" sz="2800" dirty="0" smtClean="0"/>
              <a:t>algorithm:</a:t>
            </a:r>
          </a:p>
          <a:p>
            <a:pPr lvl="1"/>
            <a:r>
              <a:rPr lang="en-US" sz="2400" dirty="0" smtClean="0"/>
              <a:t>Identify and utilize </a:t>
            </a:r>
            <a:r>
              <a:rPr lang="pl-PL" sz="2400" i="1" dirty="0" smtClean="0"/>
              <a:t>final state </a:t>
            </a:r>
            <a:r>
              <a:rPr lang="en-US" sz="2400" dirty="0" smtClean="0"/>
              <a:t>prior to rebalance</a:t>
            </a:r>
            <a:endParaRPr lang="en-US" sz="2400" i="1" dirty="0" smtClean="0"/>
          </a:p>
          <a:p>
            <a:pPr lvl="1"/>
            <a:r>
              <a:rPr lang="en-US" sz="2400" dirty="0" smtClean="0"/>
              <a:t>Use </a:t>
            </a:r>
            <a:r>
              <a:rPr lang="pl-PL" sz="2400" i="1" dirty="0" smtClean="0"/>
              <a:t>sentinel positions</a:t>
            </a:r>
            <a:endParaRPr lang="en-US" sz="2400" i="1" dirty="0" smtClean="0"/>
          </a:p>
          <a:p>
            <a:pPr lvl="1"/>
            <a:r>
              <a:rPr lang="en-US" sz="2400" dirty="0" smtClean="0"/>
              <a:t>Prototype catch-up implementation</a:t>
            </a:r>
          </a:p>
          <a:p>
            <a:r>
              <a:rPr lang="en-US" sz="2800" dirty="0" smtClean="0"/>
              <a:t>Future work?</a:t>
            </a:r>
          </a:p>
          <a:p>
            <a:pPr lvl="1"/>
            <a:r>
              <a:rPr lang="en-US" sz="2400" dirty="0" smtClean="0"/>
              <a:t>Evaluation of </a:t>
            </a:r>
            <a:r>
              <a:rPr lang="en-US" sz="2400" i="1" dirty="0" err="1" smtClean="0"/>
              <a:t>sentinelAfter</a:t>
            </a:r>
            <a:r>
              <a:rPr lang="en-US" sz="2400" i="1" dirty="0" smtClean="0"/>
              <a:t> </a:t>
            </a:r>
            <a:r>
              <a:rPr lang="en-US" sz="2400" dirty="0" smtClean="0"/>
              <a:t>implementation</a:t>
            </a:r>
          </a:p>
          <a:p>
            <a:pPr lvl="1"/>
            <a:r>
              <a:rPr lang="en-US" sz="2400" dirty="0" smtClean="0"/>
              <a:t>Formal order-preservation proof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35</a:t>
            </a:fld>
            <a:endParaRPr lang="pl-PL"/>
          </a:p>
        </p:txBody>
      </p:sp>
      <p:sp>
        <p:nvSpPr>
          <p:cNvPr id="8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05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28192" y="980728"/>
            <a:ext cx="8392279" cy="5544616"/>
          </a:xfrm>
        </p:spPr>
        <p:txBody>
          <a:bodyPr>
            <a:noAutofit/>
          </a:bodyPr>
          <a:lstStyle/>
          <a:p>
            <a:r>
              <a:rPr lang="pl-PL" sz="2400" dirty="0" smtClean="0"/>
              <a:t>Use sparse tree and heuristic to assign </a:t>
            </a:r>
            <a:r>
              <a:rPr lang="pl-PL" sz="2400" i="1" dirty="0" smtClean="0"/>
              <a:t>PosID</a:t>
            </a:r>
            <a:r>
              <a:rPr lang="en-US" sz="2400" dirty="0"/>
              <a:t> </a:t>
            </a:r>
            <a:r>
              <a:rPr lang="pl-PL" sz="2400" dirty="0" smtClean="0"/>
              <a:t>[Weiss </a:t>
            </a:r>
            <a:r>
              <a:rPr lang="pl-PL" sz="2400" dirty="0"/>
              <a:t>et. </a:t>
            </a:r>
            <a:r>
              <a:rPr lang="en-US" sz="2400" dirty="0" smtClean="0"/>
              <a:t>al, ‘09</a:t>
            </a:r>
            <a:r>
              <a:rPr lang="pl-PL" sz="2400" dirty="0" smtClean="0"/>
              <a:t>]</a:t>
            </a:r>
            <a:endParaRPr lang="en-US" sz="2400" dirty="0"/>
          </a:p>
          <a:p>
            <a:pPr lvl="1"/>
            <a:r>
              <a:rPr lang="pl-PL" sz="2000" dirty="0" smtClean="0"/>
              <a:t>Tested on Wikipedia traces; </a:t>
            </a:r>
            <a:r>
              <a:rPr lang="en-US" sz="2000" dirty="0" smtClean="0"/>
              <a:t>works </a:t>
            </a:r>
            <a:r>
              <a:rPr lang="pl-PL" sz="2000" dirty="0" smtClean="0"/>
              <a:t>at the cost of possible anomal</a:t>
            </a:r>
            <a:r>
              <a:rPr lang="en-US" sz="2000" dirty="0" smtClean="0"/>
              <a:t>y</a:t>
            </a:r>
            <a:endParaRPr lang="pl-PL" sz="2000" dirty="0" smtClean="0"/>
          </a:p>
          <a:p>
            <a:r>
              <a:rPr lang="pl-PL" sz="2400" dirty="0" smtClean="0"/>
              <a:t>Use </a:t>
            </a:r>
            <a:r>
              <a:rPr lang="en-US" sz="2400" dirty="0" smtClean="0"/>
              <a:t>list instead of </a:t>
            </a:r>
            <a:r>
              <a:rPr lang="pl-PL" sz="2400" dirty="0" smtClean="0"/>
              <a:t>a tree [Roh et. </a:t>
            </a:r>
            <a:r>
              <a:rPr lang="en-US" sz="2400" dirty="0" smtClean="0"/>
              <a:t>a</a:t>
            </a:r>
            <a:r>
              <a:rPr lang="pl-PL" sz="2400" dirty="0" smtClean="0"/>
              <a:t>l</a:t>
            </a:r>
            <a:r>
              <a:rPr lang="en-US" sz="2400" dirty="0" smtClean="0"/>
              <a:t>, ‘10</a:t>
            </a:r>
            <a:r>
              <a:rPr lang="pl-PL" sz="2400" dirty="0" smtClean="0"/>
              <a:t>]</a:t>
            </a:r>
            <a:endParaRPr lang="en-US" sz="2400" dirty="0"/>
          </a:p>
          <a:p>
            <a:pPr lvl="1"/>
            <a:r>
              <a:rPr lang="pl-PL" sz="2000" dirty="0"/>
              <a:t>D</a:t>
            </a:r>
            <a:r>
              <a:rPr lang="en-US" sz="2000" dirty="0" err="1" smtClean="0"/>
              <a:t>ifferent</a:t>
            </a:r>
            <a:r>
              <a:rPr lang="en-US" sz="2000" dirty="0" smtClean="0"/>
              <a:t> costs and convergence characteristics?</a:t>
            </a:r>
          </a:p>
          <a:p>
            <a:r>
              <a:rPr lang="pl-PL" sz="2400" dirty="0" smtClean="0"/>
              <a:t>Rebalance the tree [</a:t>
            </a:r>
            <a:r>
              <a:rPr lang="en-US" sz="2400" dirty="0"/>
              <a:t>Shapiro, </a:t>
            </a:r>
            <a:r>
              <a:rPr lang="en-US" sz="2400" dirty="0" err="1" smtClean="0"/>
              <a:t>Pregui</a:t>
            </a:r>
            <a:r>
              <a:rPr lang="pl-PL" sz="2400" dirty="0"/>
              <a:t>ç</a:t>
            </a:r>
            <a:r>
              <a:rPr lang="en-US" sz="2400" dirty="0"/>
              <a:t>a </a:t>
            </a:r>
            <a:r>
              <a:rPr lang="en-US" sz="2400" dirty="0" smtClean="0"/>
              <a:t>e</a:t>
            </a:r>
            <a:r>
              <a:rPr lang="pl-PL" sz="2400" dirty="0" smtClean="0"/>
              <a:t>t.</a:t>
            </a:r>
            <a:r>
              <a:rPr lang="en-US" sz="2400" dirty="0" smtClean="0"/>
              <a:t> al, ‘09</a:t>
            </a:r>
            <a:r>
              <a:rPr lang="pl-PL" sz="2400" dirty="0" smtClean="0"/>
              <a:t>]</a:t>
            </a:r>
            <a:endParaRPr lang="en-US" sz="2400" dirty="0"/>
          </a:p>
          <a:p>
            <a:pPr lvl="1"/>
            <a:r>
              <a:rPr lang="en-US" sz="2200" dirty="0" smtClean="0"/>
              <a:t>System-wide consensus;</a:t>
            </a:r>
            <a:r>
              <a:rPr lang="pl-PL" sz="2200" dirty="0" smtClean="0"/>
              <a:t> </a:t>
            </a:r>
            <a:r>
              <a:rPr lang="en-US" sz="2200" dirty="0" smtClean="0"/>
              <a:t>inherent limitations</a:t>
            </a:r>
          </a:p>
          <a:p>
            <a:pPr lvl="1"/>
            <a:r>
              <a:rPr lang="pl-PL" sz="2200" dirty="0" smtClean="0"/>
              <a:t>The </a:t>
            </a:r>
            <a:r>
              <a:rPr lang="pl-PL" sz="2200" dirty="0"/>
              <a:t>c</a:t>
            </a:r>
            <a:r>
              <a:rPr lang="en-US" sz="2200" dirty="0" smtClean="0"/>
              <a:t>ore</a:t>
            </a:r>
            <a:r>
              <a:rPr lang="pl-PL" sz="2200" dirty="0"/>
              <a:t>-</a:t>
            </a:r>
            <a:r>
              <a:rPr lang="en-US" sz="2200" dirty="0" smtClean="0"/>
              <a:t>nebula idea </a:t>
            </a:r>
            <a:r>
              <a:rPr lang="en-US" sz="2200" dirty="0"/>
              <a:t>[</a:t>
            </a:r>
            <a:r>
              <a:rPr lang="en-US" sz="2200" dirty="0" err="1" smtClean="0"/>
              <a:t>Leția</a:t>
            </a:r>
            <a:r>
              <a:rPr lang="pl-PL" sz="2200" dirty="0" smtClean="0"/>
              <a:t> </a:t>
            </a:r>
            <a:r>
              <a:rPr lang="en-US" sz="2200" dirty="0" smtClean="0"/>
              <a:t>et. </a:t>
            </a:r>
            <a:r>
              <a:rPr lang="en-US" sz="2200" dirty="0"/>
              <a:t>a</a:t>
            </a:r>
            <a:r>
              <a:rPr lang="en-US" sz="2200" dirty="0" smtClean="0"/>
              <a:t>l ‘09]; incorrect translation</a:t>
            </a:r>
            <a:endParaRPr lang="en-US" sz="1800" dirty="0"/>
          </a:p>
          <a:p>
            <a:r>
              <a:rPr lang="en-US" sz="2400" b="1" dirty="0" smtClean="0"/>
              <a:t>This work brings:</a:t>
            </a:r>
          </a:p>
          <a:p>
            <a:pPr lvl="1"/>
            <a:r>
              <a:rPr lang="en-US" sz="2200" dirty="0" smtClean="0"/>
              <a:t>More formalization of the core-nebula for asynchronous systems</a:t>
            </a:r>
          </a:p>
          <a:p>
            <a:pPr lvl="1"/>
            <a:r>
              <a:rPr lang="en-US" sz="2200" dirty="0" smtClean="0"/>
              <a:t>Flaws revealed in naive algorithms</a:t>
            </a:r>
          </a:p>
          <a:p>
            <a:pPr lvl="1"/>
            <a:r>
              <a:rPr lang="en-US" sz="2200" dirty="0" smtClean="0"/>
              <a:t>Translation requirements statement</a:t>
            </a:r>
          </a:p>
          <a:p>
            <a:pPr lvl="1"/>
            <a:r>
              <a:rPr lang="en-US" sz="2200" dirty="0" smtClean="0"/>
              <a:t>Novel </a:t>
            </a:r>
            <a:r>
              <a:rPr lang="en-US" sz="2200" i="1" dirty="0" smtClean="0"/>
              <a:t>F-translate </a:t>
            </a:r>
            <a:r>
              <a:rPr lang="en-US" sz="2200" dirty="0" smtClean="0"/>
              <a:t>algorithm</a:t>
            </a:r>
          </a:p>
          <a:p>
            <a:pPr lvl="1"/>
            <a:r>
              <a:rPr lang="en-US" sz="2200" dirty="0"/>
              <a:t>F</a:t>
            </a:r>
            <a:r>
              <a:rPr lang="en-US" sz="2200" dirty="0" smtClean="0"/>
              <a:t>irst prototype implementation in Java (subject to further studies)</a:t>
            </a:r>
          </a:p>
        </p:txBody>
      </p:sp>
      <p:sp>
        <p:nvSpPr>
          <p:cNvPr id="7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36</a:t>
            </a:fld>
            <a:endParaRPr lang="pl-PL" dirty="0"/>
          </a:p>
        </p:txBody>
      </p:sp>
      <p:sp>
        <p:nvSpPr>
          <p:cNvPr id="8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356350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Appendix: the unbalance problem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430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79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3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2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5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79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1862408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3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5" name="Oval 94"/>
          <p:cNvSpPr/>
          <p:nvPr/>
        </p:nvSpPr>
        <p:spPr>
          <a:xfrm>
            <a:off x="652796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96" name="Oval 95"/>
          <p:cNvSpPr/>
          <p:nvPr/>
        </p:nvSpPr>
        <p:spPr>
          <a:xfrm>
            <a:off x="1274032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7" name="Oval 96"/>
          <p:cNvSpPr/>
          <p:nvPr/>
        </p:nvSpPr>
        <p:spPr>
          <a:xfrm>
            <a:off x="1862408" y="3573056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/>
              <a:t>P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4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L</a:t>
            </a:r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4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Right Brace 47"/>
          <p:cNvSpPr/>
          <p:nvPr/>
        </p:nvSpPr>
        <p:spPr>
          <a:xfrm rot="16200000">
            <a:off x="1546171" y="3779076"/>
            <a:ext cx="368338" cy="518008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200"/>
          </a:p>
        </p:txBody>
      </p:sp>
      <p:sp>
        <p:nvSpPr>
          <p:cNvPr id="49" name="Oval 48"/>
          <p:cNvSpPr/>
          <p:nvPr/>
        </p:nvSpPr>
        <p:spPr>
          <a:xfrm>
            <a:off x="1550340" y="422224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50" name="Content Placeholder 2"/>
          <p:cNvSpPr txBox="1">
            <a:spLocks/>
          </p:cNvSpPr>
          <p:nvPr/>
        </p:nvSpPr>
        <p:spPr>
          <a:xfrm>
            <a:off x="251520" y="4642326"/>
            <a:ext cx="2592268" cy="4690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S</a:t>
            </a:r>
            <a:r>
              <a:rPr lang="en-US" sz="2200" dirty="0" smtClean="0"/>
              <a:t>)</a:t>
            </a:r>
            <a:endParaRPr lang="pl-PL" sz="2200" i="1" dirty="0" smtClean="0"/>
          </a:p>
        </p:txBody>
      </p:sp>
      <p:sp>
        <p:nvSpPr>
          <p:cNvPr id="62" name="Oval 61"/>
          <p:cNvSpPr/>
          <p:nvPr/>
        </p:nvSpPr>
        <p:spPr>
          <a:xfrm>
            <a:off x="1547664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3275896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74" name="Oval 73"/>
          <p:cNvSpPr/>
          <p:nvPr/>
        </p:nvSpPr>
        <p:spPr>
          <a:xfrm>
            <a:off x="2663788" y="469145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I</a:t>
            </a:r>
            <a:endParaRPr lang="en-US" sz="2200" b="1" dirty="0"/>
          </a:p>
        </p:txBody>
      </p:sp>
      <p:sp>
        <p:nvSpPr>
          <p:cNvPr id="75" name="Oval 74"/>
          <p:cNvSpPr/>
          <p:nvPr/>
        </p:nvSpPr>
        <p:spPr>
          <a:xfrm>
            <a:off x="3851920" y="469145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P</a:t>
            </a: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2482292" y="4652728"/>
            <a:ext cx="194569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       &lt;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3364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0" grpId="0"/>
      <p:bldP spid="62" grpId="0" animBg="1"/>
      <p:bldP spid="73" grpId="0" animBg="1"/>
      <p:bldP spid="74" grpId="0" animBg="1"/>
      <p:bldP spid="75" grpId="0" animBg="1"/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79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3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2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5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79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1862408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3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5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537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537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140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140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80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80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537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4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703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1547664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4" name="Oval 63"/>
          <p:cNvSpPr/>
          <p:nvPr/>
        </p:nvSpPr>
        <p:spPr>
          <a:xfrm>
            <a:off x="3275896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5" name="Oval 64"/>
          <p:cNvSpPr/>
          <p:nvPr/>
        </p:nvSpPr>
        <p:spPr>
          <a:xfrm>
            <a:off x="2663788" y="469145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I</a:t>
            </a:r>
            <a:endParaRPr lang="en-US" sz="2200" b="1" dirty="0"/>
          </a:p>
        </p:txBody>
      </p:sp>
      <p:sp>
        <p:nvSpPr>
          <p:cNvPr id="66" name="Oval 65"/>
          <p:cNvSpPr/>
          <p:nvPr/>
        </p:nvSpPr>
        <p:spPr>
          <a:xfrm>
            <a:off x="3851920" y="469145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/>
              <a:t>P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154770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4" name="Straight Connector 73"/>
          <p:cNvCxnSpPr>
            <a:stCxn id="73" idx="0"/>
            <a:endCxn id="70" idx="2"/>
          </p:cNvCxnSpPr>
          <p:nvPr/>
        </p:nvCxnSpPr>
        <p:spPr>
          <a:xfrm flipV="1">
            <a:off x="172770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5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76" name="Oval 75"/>
          <p:cNvSpPr/>
          <p:nvPr/>
        </p:nvSpPr>
        <p:spPr>
          <a:xfrm>
            <a:off x="4930564" y="4674309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4786548" y="4649050"/>
            <a:ext cx="1297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smtClean="0"/>
              <a:t>        </a:t>
            </a:r>
            <a:r>
              <a:rPr lang="en-US" sz="2200" dirty="0" smtClean="0"/>
              <a:t>=</a:t>
            </a:r>
            <a:r>
              <a:rPr lang="en-US" sz="2200" i="1" dirty="0" smtClean="0"/>
              <a:t> </a:t>
            </a:r>
            <a:r>
              <a:rPr lang="en-US" sz="2200" b="1" i="1" dirty="0" smtClean="0">
                <a:solidFill>
                  <a:schemeClr val="accent1"/>
                </a:solidFill>
              </a:rPr>
              <a:t>1</a:t>
            </a:r>
            <a:r>
              <a:rPr lang="en-US" sz="2200" b="1" i="1" dirty="0" smtClean="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8" name="Oval 77"/>
          <p:cNvSpPr/>
          <p:nvPr/>
        </p:nvSpPr>
        <p:spPr>
          <a:xfrm>
            <a:off x="65279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79" name="Oval 78"/>
          <p:cNvSpPr/>
          <p:nvPr/>
        </p:nvSpPr>
        <p:spPr>
          <a:xfrm>
            <a:off x="11156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80" name="Oval 79"/>
          <p:cNvSpPr/>
          <p:nvPr/>
        </p:nvSpPr>
        <p:spPr>
          <a:xfrm>
            <a:off x="2051720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/>
              <a:t>P</a:t>
            </a:r>
            <a:endParaRPr lang="en-US" sz="2200" b="1" dirty="0"/>
          </a:p>
        </p:txBody>
      </p:sp>
      <p:sp>
        <p:nvSpPr>
          <p:cNvPr id="81" name="Oval 80"/>
          <p:cNvSpPr/>
          <p:nvPr/>
        </p:nvSpPr>
        <p:spPr>
          <a:xfrm>
            <a:off x="160839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82" name="Content Placeholder 2"/>
          <p:cNvSpPr txBox="1">
            <a:spLocks/>
          </p:cNvSpPr>
          <p:nvPr/>
        </p:nvSpPr>
        <p:spPr>
          <a:xfrm>
            <a:off x="251520" y="4642326"/>
            <a:ext cx="2592268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S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482292" y="4652728"/>
            <a:ext cx="194569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dirty="0" smtClean="0"/>
              <a:t>&lt;       &lt;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57553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0" name="Oval 69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5" name="Oval 94"/>
          <p:cNvSpPr/>
          <p:nvPr/>
        </p:nvSpPr>
        <p:spPr>
          <a:xfrm>
            <a:off x="6528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96" name="Oval 95"/>
          <p:cNvSpPr/>
          <p:nvPr/>
        </p:nvSpPr>
        <p:spPr>
          <a:xfrm>
            <a:off x="111563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7" name="Oval 96"/>
          <p:cNvSpPr/>
          <p:nvPr/>
        </p:nvSpPr>
        <p:spPr>
          <a:xfrm>
            <a:off x="2051740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/>
              <a:t>P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6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5378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5378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140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140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80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80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5378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703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6084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2" name="Oval 61"/>
          <p:cNvSpPr/>
          <p:nvPr/>
        </p:nvSpPr>
        <p:spPr>
          <a:xfrm>
            <a:off x="1547684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4" name="Straight Connector 73"/>
          <p:cNvCxnSpPr>
            <a:stCxn id="73" idx="0"/>
            <a:endCxn id="70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79" name="Oval 78"/>
          <p:cNvSpPr/>
          <p:nvPr/>
        </p:nvSpPr>
        <p:spPr>
          <a:xfrm>
            <a:off x="1907764" y="5195511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P</a:t>
            </a:r>
            <a:endParaRPr lang="en-US" sz="2200" b="1" dirty="0"/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251540" y="4642326"/>
            <a:ext cx="25922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S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553564" y="5151787"/>
            <a:ext cx="2002232" cy="4374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200" i="1" dirty="0" err="1" smtClean="0"/>
              <a:t>removeAt</a:t>
            </a:r>
            <a:r>
              <a:rPr lang="pl-PL" sz="2200" dirty="0" smtClean="0"/>
              <a:t>(</a:t>
            </a:r>
            <a:r>
              <a:rPr lang="en-US" sz="2200" dirty="0" smtClean="0"/>
              <a:t>      )</a:t>
            </a:r>
            <a:endParaRPr lang="pl-PL" sz="2200" i="1" dirty="0" smtClean="0"/>
          </a:p>
        </p:txBody>
      </p:sp>
      <p:sp>
        <p:nvSpPr>
          <p:cNvPr id="65" name="Content Placeholder 2"/>
          <p:cNvSpPr txBox="1">
            <a:spLocks/>
          </p:cNvSpPr>
          <p:nvPr/>
        </p:nvSpPr>
        <p:spPr>
          <a:xfrm>
            <a:off x="1979732" y="3262160"/>
            <a:ext cx="683568" cy="10052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5400" dirty="0" smtClean="0"/>
              <a:t>X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37824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64" grpId="0"/>
      <p:bldP spid="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val 69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5" name="Oval 94"/>
          <p:cNvSpPr/>
          <p:nvPr/>
        </p:nvSpPr>
        <p:spPr>
          <a:xfrm>
            <a:off x="6528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96" name="Oval 95"/>
          <p:cNvSpPr/>
          <p:nvPr/>
        </p:nvSpPr>
        <p:spPr>
          <a:xfrm>
            <a:off x="111563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7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6084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4" name="Straight Connector 73"/>
          <p:cNvCxnSpPr>
            <a:stCxn id="73" idx="0"/>
            <a:endCxn id="70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grpSp>
        <p:nvGrpSpPr>
          <p:cNvPr id="4" name="Group 3"/>
          <p:cNvGrpSpPr/>
          <p:nvPr/>
        </p:nvGrpSpPr>
        <p:grpSpPr>
          <a:xfrm>
            <a:off x="553564" y="5151787"/>
            <a:ext cx="2002232" cy="437453"/>
            <a:chOff x="553564" y="5151787"/>
            <a:chExt cx="2002232" cy="437453"/>
          </a:xfrm>
        </p:grpSpPr>
        <p:sp>
          <p:nvSpPr>
            <p:cNvPr id="79" name="Oval 78"/>
            <p:cNvSpPr/>
            <p:nvPr/>
          </p:nvSpPr>
          <p:spPr>
            <a:xfrm>
              <a:off x="190776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5356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1540" y="4642326"/>
            <a:ext cx="2592268" cy="504056"/>
            <a:chOff x="251540" y="4642326"/>
            <a:chExt cx="2592268" cy="504056"/>
          </a:xfrm>
        </p:grpSpPr>
        <p:sp>
          <p:nvSpPr>
            <p:cNvPr id="62" name="Oval 61"/>
            <p:cNvSpPr/>
            <p:nvPr/>
          </p:nvSpPr>
          <p:spPr>
            <a:xfrm>
              <a:off x="1547684" y="4691455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  <p:sp>
          <p:nvSpPr>
            <p:cNvPr id="91" name="Content Placeholder 2"/>
            <p:cNvSpPr txBox="1">
              <a:spLocks/>
            </p:cNvSpPr>
            <p:nvPr/>
          </p:nvSpPr>
          <p:spPr>
            <a:xfrm>
              <a:off x="251540" y="4642326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</p:grpSp>
      <p:sp>
        <p:nvSpPr>
          <p:cNvPr id="84" name="Oval 83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57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val 69"/>
          <p:cNvSpPr/>
          <p:nvPr/>
        </p:nvSpPr>
        <p:spPr>
          <a:xfrm>
            <a:off x="186240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186176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79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3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2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5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79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3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5" name="Oval 94"/>
          <p:cNvSpPr/>
          <p:nvPr/>
        </p:nvSpPr>
        <p:spPr>
          <a:xfrm>
            <a:off x="65279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96" name="Oval 95"/>
          <p:cNvSpPr/>
          <p:nvPr/>
        </p:nvSpPr>
        <p:spPr>
          <a:xfrm>
            <a:off x="11156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8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4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60839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2" name="Oval 61"/>
          <p:cNvSpPr/>
          <p:nvPr/>
        </p:nvSpPr>
        <p:spPr>
          <a:xfrm>
            <a:off x="1547664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154770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4" name="Straight Connector 73"/>
          <p:cNvCxnSpPr>
            <a:stCxn id="73" idx="0"/>
            <a:endCxn id="70" idx="2"/>
          </p:cNvCxnSpPr>
          <p:nvPr/>
        </p:nvCxnSpPr>
        <p:spPr>
          <a:xfrm flipV="1">
            <a:off x="172770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5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8" name="Content Placeholder 2"/>
          <p:cNvSpPr txBox="1">
            <a:spLocks/>
          </p:cNvSpPr>
          <p:nvPr/>
        </p:nvSpPr>
        <p:spPr>
          <a:xfrm>
            <a:off x="2301608" y="1215715"/>
            <a:ext cx="5036288" cy="242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Operation-based replication:</a:t>
            </a:r>
            <a:endParaRPr lang="en-US" sz="2800" dirty="0" smtClean="0"/>
          </a:p>
          <a:p>
            <a:pPr lvl="1"/>
            <a:r>
              <a:rPr lang="en-US" sz="2400" dirty="0" smtClean="0"/>
              <a:t>Immediate local execution</a:t>
            </a:r>
            <a:endParaRPr lang="en-US" sz="2400" dirty="0"/>
          </a:p>
          <a:p>
            <a:pPr lvl="1"/>
            <a:r>
              <a:rPr lang="en-US" sz="2400" dirty="0" smtClean="0"/>
              <a:t>Propagate (</a:t>
            </a:r>
            <a:r>
              <a:rPr lang="en-US" sz="2400" dirty="0" err="1" smtClean="0"/>
              <a:t>cbcast</a:t>
            </a:r>
            <a:r>
              <a:rPr lang="en-US" sz="2400" dirty="0" smtClean="0"/>
              <a:t>) &amp; replay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553544" y="5151787"/>
            <a:ext cx="2002232" cy="437453"/>
            <a:chOff x="553544" y="5151787"/>
            <a:chExt cx="2002232" cy="437453"/>
          </a:xfrm>
        </p:grpSpPr>
        <p:sp>
          <p:nvSpPr>
            <p:cNvPr id="79" name="Oval 78"/>
            <p:cNvSpPr/>
            <p:nvPr/>
          </p:nvSpPr>
          <p:spPr>
            <a:xfrm>
              <a:off x="1907744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553544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91" name="Content Placeholder 2"/>
          <p:cNvSpPr txBox="1">
            <a:spLocks/>
          </p:cNvSpPr>
          <p:nvPr/>
        </p:nvSpPr>
        <p:spPr>
          <a:xfrm>
            <a:off x="251520" y="4642326"/>
            <a:ext cx="25922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S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258526" y="4642326"/>
            <a:ext cx="2592268" cy="504056"/>
            <a:chOff x="114510" y="4642326"/>
            <a:chExt cx="2592268" cy="504056"/>
          </a:xfrm>
        </p:grpSpPr>
        <p:sp>
          <p:nvSpPr>
            <p:cNvPr id="48" name="Content Placeholder 2"/>
            <p:cNvSpPr txBox="1">
              <a:spLocks/>
            </p:cNvSpPr>
            <p:nvPr/>
          </p:nvSpPr>
          <p:spPr>
            <a:xfrm>
              <a:off x="114510" y="4642326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50" name="Oval 49"/>
            <p:cNvSpPr/>
            <p:nvPr/>
          </p:nvSpPr>
          <p:spPr>
            <a:xfrm>
              <a:off x="1403648" y="4691455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51520" y="4660595"/>
            <a:ext cx="2592268" cy="504056"/>
            <a:chOff x="114510" y="4642326"/>
            <a:chExt cx="2592268" cy="504056"/>
          </a:xfrm>
        </p:grpSpPr>
        <p:sp>
          <p:nvSpPr>
            <p:cNvPr id="65" name="Content Placeholder 2"/>
            <p:cNvSpPr txBox="1">
              <a:spLocks/>
            </p:cNvSpPr>
            <p:nvPr/>
          </p:nvSpPr>
          <p:spPr>
            <a:xfrm>
              <a:off x="114510" y="4642326"/>
              <a:ext cx="2592268" cy="50405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pl-PL" sz="2200" i="1" dirty="0" smtClean="0"/>
                <a:t>addAt</a:t>
              </a:r>
              <a:r>
                <a:rPr lang="pl-PL" sz="2200" dirty="0" smtClean="0"/>
                <a:t>(</a:t>
              </a:r>
              <a:r>
                <a:rPr lang="en-US" sz="2200" i="1" dirty="0" smtClean="0"/>
                <a:t>      </a:t>
              </a:r>
              <a:r>
                <a:rPr lang="pl-PL" sz="2200" i="1" dirty="0" smtClean="0"/>
                <a:t>, </a:t>
              </a:r>
              <a:r>
                <a:rPr lang="en-US" sz="2200" i="1" dirty="0" smtClean="0"/>
                <a:t>S</a:t>
              </a:r>
              <a:r>
                <a:rPr lang="en-US" sz="2200" dirty="0" smtClean="0"/>
                <a:t>)</a:t>
              </a:r>
              <a:endParaRPr lang="en-US" sz="2400" i="1" dirty="0" smtClean="0"/>
            </a:p>
          </p:txBody>
        </p:sp>
        <p:sp>
          <p:nvSpPr>
            <p:cNvPr id="66" name="Oval 65"/>
            <p:cNvSpPr/>
            <p:nvPr/>
          </p:nvSpPr>
          <p:spPr>
            <a:xfrm>
              <a:off x="1403648" y="4691455"/>
              <a:ext cx="360000" cy="360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S</a:t>
              </a:r>
              <a:endParaRPr lang="en-US" sz="2200" b="1" dirty="0"/>
            </a:p>
          </p:txBody>
        </p:sp>
      </p:grpSp>
      <p:sp>
        <p:nvSpPr>
          <p:cNvPr id="76" name="Oval 75"/>
          <p:cNvSpPr/>
          <p:nvPr/>
        </p:nvSpPr>
        <p:spPr>
          <a:xfrm>
            <a:off x="8081690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7" name="Straight Connector 76"/>
          <p:cNvCxnSpPr>
            <a:stCxn id="76" idx="0"/>
            <a:endCxn id="42" idx="2"/>
          </p:cNvCxnSpPr>
          <p:nvPr/>
        </p:nvCxnSpPr>
        <p:spPr>
          <a:xfrm flipV="1">
            <a:off x="8261690" y="2181005"/>
            <a:ext cx="153446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09642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0" name="Oval 79"/>
          <p:cNvSpPr/>
          <p:nvPr/>
        </p:nvSpPr>
        <p:spPr>
          <a:xfrm>
            <a:off x="8077759" y="554784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1" name="Straight Connector 80"/>
          <p:cNvCxnSpPr>
            <a:stCxn id="80" idx="0"/>
            <a:endCxn id="56" idx="2"/>
          </p:cNvCxnSpPr>
          <p:nvPr/>
        </p:nvCxnSpPr>
        <p:spPr>
          <a:xfrm flipV="1">
            <a:off x="8257759" y="5049200"/>
            <a:ext cx="157377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005711" y="51157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31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77521E-6 L 0.71597 -0.2134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99" y="-1068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27746E-6 L 0.70886 0.214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34" y="107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8" grpId="0"/>
      <p:bldP spid="80" grpId="0" animBg="1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Oval 69"/>
          <p:cNvSpPr/>
          <p:nvPr/>
        </p:nvSpPr>
        <p:spPr>
          <a:xfrm>
            <a:off x="1862428" y="2001005"/>
            <a:ext cx="360000" cy="360000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>
                <a:solidFill>
                  <a:schemeClr val="bg1"/>
                </a:solidFill>
              </a:rPr>
              <a:t>P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1861786" y="2001005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43" name="Title 1"/>
          <p:cNvSpPr txBox="1">
            <a:spLocks/>
          </p:cNvSpPr>
          <p:nvPr/>
        </p:nvSpPr>
        <p:spPr>
          <a:xfrm>
            <a:off x="457200" y="0"/>
            <a:ext cx="82296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 smtClean="0"/>
              <a:t>T</a:t>
            </a:r>
            <a:r>
              <a:rPr lang="en-US" dirty="0" err="1" smtClean="0"/>
              <a:t>reedoc</a:t>
            </a:r>
            <a:r>
              <a:rPr lang="en-US" dirty="0" smtClean="0"/>
              <a:t> – </a:t>
            </a:r>
            <a:r>
              <a:rPr lang="pl-PL" dirty="0" smtClean="0"/>
              <a:t>a </a:t>
            </a:r>
            <a:r>
              <a:rPr lang="en-US" dirty="0" smtClean="0"/>
              <a:t>replicated sequence</a:t>
            </a:r>
            <a:endParaRPr lang="pl-PL" dirty="0"/>
          </a:p>
        </p:txBody>
      </p:sp>
      <p:cxnSp>
        <p:nvCxnSpPr>
          <p:cNvPr id="44" name="Straight Connector 43"/>
          <p:cNvCxnSpPr>
            <a:stCxn id="71" idx="2"/>
            <a:endCxn id="69" idx="0"/>
          </p:cNvCxnSpPr>
          <p:nvPr/>
        </p:nvCxnSpPr>
        <p:spPr>
          <a:xfrm flipH="1">
            <a:off x="832816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1" idx="6"/>
            <a:endCxn id="70" idx="0"/>
          </p:cNvCxnSpPr>
          <p:nvPr/>
        </p:nvCxnSpPr>
        <p:spPr>
          <a:xfrm>
            <a:off x="1634052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20548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68" name="TextBox 67"/>
          <p:cNvSpPr txBox="1"/>
          <p:nvPr/>
        </p:nvSpPr>
        <p:spPr>
          <a:xfrm>
            <a:off x="1825372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69" name="Oval 68"/>
          <p:cNvSpPr/>
          <p:nvPr/>
        </p:nvSpPr>
        <p:spPr>
          <a:xfrm>
            <a:off x="65281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71" name="Oval 70"/>
          <p:cNvSpPr/>
          <p:nvPr/>
        </p:nvSpPr>
        <p:spPr>
          <a:xfrm>
            <a:off x="1274052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95" name="Oval 94"/>
          <p:cNvSpPr/>
          <p:nvPr/>
        </p:nvSpPr>
        <p:spPr>
          <a:xfrm>
            <a:off x="65281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L</a:t>
            </a:r>
            <a:endParaRPr lang="en-US" sz="2200" b="1" dirty="0"/>
          </a:p>
        </p:txBody>
      </p:sp>
      <p:sp>
        <p:nvSpPr>
          <p:cNvPr id="96" name="Oval 95"/>
          <p:cNvSpPr/>
          <p:nvPr/>
        </p:nvSpPr>
        <p:spPr>
          <a:xfrm>
            <a:off x="1115636" y="356025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10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502BBC4B-0328-4E21-8EF0-A893DF402A83}" type="slidenum">
              <a:rPr lang="pl-PL" smtClean="0"/>
              <a:t>9</a:t>
            </a:fld>
            <a:endParaRPr lang="pl-PL"/>
          </a:p>
        </p:txBody>
      </p:sp>
      <p:sp>
        <p:nvSpPr>
          <p:cNvPr id="104" name="Footer Placeholder 63"/>
          <p:cNvSpPr>
            <a:spLocks noGrp="1"/>
          </p:cNvSpPr>
          <p:nvPr>
            <p:ph type="ftr" sz="quarter" idx="11"/>
          </p:nvPr>
        </p:nvSpPr>
        <p:spPr>
          <a:xfrm>
            <a:off x="179512" y="6520259"/>
            <a:ext cx="8208912" cy="365125"/>
          </a:xfrm>
        </p:spPr>
        <p:txBody>
          <a:bodyPr/>
          <a:lstStyle/>
          <a:p>
            <a:r>
              <a:rPr lang="pl-PL" dirty="0" smtClean="0"/>
              <a:t>Zawirski, Shapiro, Preguiça</a:t>
            </a:r>
            <a:r>
              <a:rPr lang="en-US" dirty="0" smtClean="0"/>
              <a:t> </a:t>
            </a:r>
            <a:r>
              <a:rPr lang="pl-PL" dirty="0" smtClean="0"/>
              <a:t>- </a:t>
            </a:r>
            <a:r>
              <a:rPr lang="en-US" dirty="0" smtClean="0"/>
              <a:t>Asynchronous rebalancing of a replicated tree</a:t>
            </a:r>
            <a:endParaRPr lang="pl-PL" dirty="0"/>
          </a:p>
        </p:txBody>
      </p:sp>
      <p:cxnSp>
        <p:nvCxnSpPr>
          <p:cNvPr id="37" name="Straight Connector 36"/>
          <p:cNvCxnSpPr>
            <a:stCxn id="46" idx="2"/>
            <a:endCxn id="41" idx="0"/>
          </p:cNvCxnSpPr>
          <p:nvPr/>
        </p:nvCxnSpPr>
        <p:spPr>
          <a:xfrm flipH="1">
            <a:off x="7385524" y="1468344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6" idx="6"/>
            <a:endCxn id="42" idx="0"/>
          </p:cNvCxnSpPr>
          <p:nvPr/>
        </p:nvCxnSpPr>
        <p:spPr>
          <a:xfrm>
            <a:off x="8186760" y="1468344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273256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40" name="TextBox 39"/>
          <p:cNvSpPr txBox="1"/>
          <p:nvPr/>
        </p:nvSpPr>
        <p:spPr>
          <a:xfrm>
            <a:off x="8378080" y="1504368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41" name="Oval 40"/>
          <p:cNvSpPr/>
          <p:nvPr/>
        </p:nvSpPr>
        <p:spPr>
          <a:xfrm>
            <a:off x="7205524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42" name="Oval 41"/>
          <p:cNvSpPr/>
          <p:nvPr/>
        </p:nvSpPr>
        <p:spPr>
          <a:xfrm>
            <a:off x="8415136" y="2001005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46" name="Oval 45"/>
          <p:cNvSpPr/>
          <p:nvPr/>
        </p:nvSpPr>
        <p:spPr>
          <a:xfrm>
            <a:off x="7826760" y="1288344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cxnSp>
        <p:nvCxnSpPr>
          <p:cNvPr id="51" name="Straight Connector 50"/>
          <p:cNvCxnSpPr>
            <a:stCxn id="57" idx="2"/>
            <a:endCxn id="55" idx="0"/>
          </p:cNvCxnSpPr>
          <p:nvPr/>
        </p:nvCxnSpPr>
        <p:spPr>
          <a:xfrm flipH="1">
            <a:off x="7385524" y="4336539"/>
            <a:ext cx="44123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57" idx="6"/>
            <a:endCxn id="56" idx="0"/>
          </p:cNvCxnSpPr>
          <p:nvPr/>
        </p:nvCxnSpPr>
        <p:spPr>
          <a:xfrm>
            <a:off x="8186760" y="4336539"/>
            <a:ext cx="408376" cy="5326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73256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54" name="TextBox 53"/>
          <p:cNvSpPr txBox="1"/>
          <p:nvPr/>
        </p:nvSpPr>
        <p:spPr>
          <a:xfrm>
            <a:off x="8378080" y="4372563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pl-PL" dirty="0"/>
          </a:p>
        </p:txBody>
      </p:sp>
      <p:sp>
        <p:nvSpPr>
          <p:cNvPr id="55" name="Oval 54"/>
          <p:cNvSpPr/>
          <p:nvPr/>
        </p:nvSpPr>
        <p:spPr>
          <a:xfrm>
            <a:off x="7205524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/>
              <a:t>L</a:t>
            </a:r>
            <a:endParaRPr lang="en-US" sz="2200" b="1" dirty="0"/>
          </a:p>
        </p:txBody>
      </p:sp>
      <p:sp>
        <p:nvSpPr>
          <p:cNvPr id="56" name="Oval 55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P</a:t>
            </a:r>
            <a:endParaRPr lang="en-US" sz="2200" b="1" dirty="0"/>
          </a:p>
        </p:txBody>
      </p:sp>
      <p:sp>
        <p:nvSpPr>
          <p:cNvPr id="57" name="Oval 56"/>
          <p:cNvSpPr/>
          <p:nvPr/>
        </p:nvSpPr>
        <p:spPr>
          <a:xfrm>
            <a:off x="7826760" y="4156539"/>
            <a:ext cx="360000" cy="360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 smtClean="0"/>
              <a:t>I</a:t>
            </a:r>
            <a:endParaRPr lang="en-US" sz="2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553564" y="837292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en-US" sz="22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sz="2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06272" y="828178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3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3">
                    <a:lumMod val="75000"/>
                  </a:schemeClr>
                </a:solidFill>
              </a:rPr>
              <a:t>2</a:t>
            </a:r>
            <a:endParaRPr lang="en-US" sz="22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106271" y="3718193"/>
            <a:ext cx="1800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smtClean="0">
                <a:solidFill>
                  <a:schemeClr val="accent1">
                    <a:lumMod val="75000"/>
                  </a:schemeClr>
                </a:solidFill>
              </a:rPr>
              <a:t>replica</a:t>
            </a:r>
            <a:r>
              <a:rPr lang="en-US" sz="2200" b="1" i="1" baseline="-25000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en-US" sz="2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1608412" y="356025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2" name="Oval 61"/>
          <p:cNvSpPr/>
          <p:nvPr/>
        </p:nvSpPr>
        <p:spPr>
          <a:xfrm>
            <a:off x="1547684" y="4691455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sp>
        <p:nvSpPr>
          <p:cNvPr id="67" name="Rectangle 66"/>
          <p:cNvSpPr/>
          <p:nvPr/>
        </p:nvSpPr>
        <p:spPr>
          <a:xfrm>
            <a:off x="35496" y="6228020"/>
            <a:ext cx="362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[Shapiro, </a:t>
            </a:r>
            <a:r>
              <a:rPr lang="en-US" dirty="0" err="1"/>
              <a:t>Pregui</a:t>
            </a:r>
            <a:r>
              <a:rPr lang="pl-PL" dirty="0"/>
              <a:t>ç</a:t>
            </a:r>
            <a:r>
              <a:rPr lang="en-US" dirty="0"/>
              <a:t>a et. al, 2007, 2009]</a:t>
            </a:r>
          </a:p>
        </p:txBody>
      </p:sp>
      <p:sp>
        <p:nvSpPr>
          <p:cNvPr id="73" name="Oval 72"/>
          <p:cNvSpPr/>
          <p:nvPr/>
        </p:nvSpPr>
        <p:spPr>
          <a:xfrm>
            <a:off x="1547724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4" name="Straight Connector 73"/>
          <p:cNvCxnSpPr>
            <a:stCxn id="73" idx="0"/>
            <a:endCxn id="70" idx="2"/>
          </p:cNvCxnSpPr>
          <p:nvPr/>
        </p:nvCxnSpPr>
        <p:spPr>
          <a:xfrm flipV="1">
            <a:off x="1727724" y="2181005"/>
            <a:ext cx="134704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475676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grpSp>
        <p:nvGrpSpPr>
          <p:cNvPr id="3" name="Group 2"/>
          <p:cNvGrpSpPr/>
          <p:nvPr/>
        </p:nvGrpSpPr>
        <p:grpSpPr>
          <a:xfrm>
            <a:off x="553564" y="5151787"/>
            <a:ext cx="2002232" cy="437453"/>
            <a:chOff x="409528" y="5151787"/>
            <a:chExt cx="2002232" cy="437453"/>
          </a:xfrm>
        </p:grpSpPr>
        <p:sp>
          <p:nvSpPr>
            <p:cNvPr id="79" name="Oval 78"/>
            <p:cNvSpPr/>
            <p:nvPr/>
          </p:nvSpPr>
          <p:spPr>
            <a:xfrm>
              <a:off x="1763728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0" name="Content Placeholder 2"/>
            <p:cNvSpPr txBox="1">
              <a:spLocks/>
            </p:cNvSpPr>
            <p:nvPr/>
          </p:nvSpPr>
          <p:spPr>
            <a:xfrm>
              <a:off x="409528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91" name="Content Placeholder 2"/>
          <p:cNvSpPr txBox="1">
            <a:spLocks/>
          </p:cNvSpPr>
          <p:nvPr/>
        </p:nvSpPr>
        <p:spPr>
          <a:xfrm>
            <a:off x="251540" y="4642326"/>
            <a:ext cx="2592268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i="1" dirty="0" smtClean="0"/>
              <a:t>addAt</a:t>
            </a:r>
            <a:r>
              <a:rPr lang="pl-PL" sz="2200" dirty="0" smtClean="0"/>
              <a:t>(</a:t>
            </a:r>
            <a:r>
              <a:rPr lang="en-US" sz="2200" i="1" dirty="0" smtClean="0"/>
              <a:t>      </a:t>
            </a:r>
            <a:r>
              <a:rPr lang="pl-PL" sz="2200" i="1" dirty="0" smtClean="0"/>
              <a:t>, </a:t>
            </a:r>
            <a:r>
              <a:rPr lang="en-US" sz="2200" i="1" dirty="0" smtClean="0"/>
              <a:t>S</a:t>
            </a:r>
            <a:r>
              <a:rPr lang="en-US" sz="2200" dirty="0" smtClean="0"/>
              <a:t>)</a:t>
            </a:r>
            <a:endParaRPr lang="en-US" sz="2400" i="1" dirty="0" smtClean="0"/>
          </a:p>
        </p:txBody>
      </p:sp>
      <p:sp>
        <p:nvSpPr>
          <p:cNvPr id="76" name="Oval 75"/>
          <p:cNvSpPr/>
          <p:nvPr/>
        </p:nvSpPr>
        <p:spPr>
          <a:xfrm>
            <a:off x="8081690" y="2708920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77" name="Straight Connector 76"/>
          <p:cNvCxnSpPr>
            <a:stCxn id="76" idx="0"/>
            <a:endCxn id="42" idx="2"/>
          </p:cNvCxnSpPr>
          <p:nvPr/>
        </p:nvCxnSpPr>
        <p:spPr>
          <a:xfrm flipV="1">
            <a:off x="8261690" y="2181005"/>
            <a:ext cx="153446" cy="5279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8009642" y="2276872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sp>
        <p:nvSpPr>
          <p:cNvPr id="80" name="Oval 79"/>
          <p:cNvSpPr/>
          <p:nvPr/>
        </p:nvSpPr>
        <p:spPr>
          <a:xfrm>
            <a:off x="8077759" y="5547844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/>
              <a:t>S</a:t>
            </a:r>
            <a:endParaRPr lang="en-US" sz="2200" b="1" dirty="0"/>
          </a:p>
        </p:txBody>
      </p:sp>
      <p:cxnSp>
        <p:nvCxnSpPr>
          <p:cNvPr id="81" name="Straight Connector 80"/>
          <p:cNvCxnSpPr>
            <a:stCxn id="80" idx="0"/>
            <a:endCxn id="56" idx="2"/>
          </p:cNvCxnSpPr>
          <p:nvPr/>
        </p:nvCxnSpPr>
        <p:spPr>
          <a:xfrm flipV="1">
            <a:off x="8257759" y="5049200"/>
            <a:ext cx="157377" cy="4986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8005711" y="5115796"/>
            <a:ext cx="312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pl-PL" dirty="0"/>
          </a:p>
        </p:txBody>
      </p:sp>
      <p:grpSp>
        <p:nvGrpSpPr>
          <p:cNvPr id="84" name="Group 83"/>
          <p:cNvGrpSpPr/>
          <p:nvPr/>
        </p:nvGrpSpPr>
        <p:grpSpPr>
          <a:xfrm>
            <a:off x="553564" y="5156784"/>
            <a:ext cx="2002232" cy="437453"/>
            <a:chOff x="409528" y="5151787"/>
            <a:chExt cx="2002232" cy="437453"/>
          </a:xfrm>
        </p:grpSpPr>
        <p:sp>
          <p:nvSpPr>
            <p:cNvPr id="85" name="Oval 84"/>
            <p:cNvSpPr/>
            <p:nvPr/>
          </p:nvSpPr>
          <p:spPr>
            <a:xfrm>
              <a:off x="1763728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86" name="Content Placeholder 2"/>
            <p:cNvSpPr txBox="1">
              <a:spLocks/>
            </p:cNvSpPr>
            <p:nvPr/>
          </p:nvSpPr>
          <p:spPr>
            <a:xfrm>
              <a:off x="409528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89" name="Oval 88"/>
          <p:cNvSpPr/>
          <p:nvPr/>
        </p:nvSpPr>
        <p:spPr>
          <a:xfrm>
            <a:off x="8415136" y="2001518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sp>
        <p:nvSpPr>
          <p:cNvPr id="93" name="Oval 92"/>
          <p:cNvSpPr/>
          <p:nvPr/>
        </p:nvSpPr>
        <p:spPr>
          <a:xfrm>
            <a:off x="8415136" y="4869200"/>
            <a:ext cx="360000" cy="3600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b="1" dirty="0">
              <a:solidFill>
                <a:schemeClr val="tx1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546558" y="5161781"/>
            <a:ext cx="2002232" cy="437453"/>
            <a:chOff x="409528" y="5151787"/>
            <a:chExt cx="2002232" cy="437453"/>
          </a:xfrm>
        </p:grpSpPr>
        <p:sp>
          <p:nvSpPr>
            <p:cNvPr id="97" name="Oval 96"/>
            <p:cNvSpPr/>
            <p:nvPr/>
          </p:nvSpPr>
          <p:spPr>
            <a:xfrm>
              <a:off x="1763728" y="5195511"/>
              <a:ext cx="360000" cy="3600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/>
                <a:t>P</a:t>
              </a:r>
              <a:endParaRPr lang="en-US" sz="2200" b="1" dirty="0"/>
            </a:p>
          </p:txBody>
        </p:sp>
        <p:sp>
          <p:nvSpPr>
            <p:cNvPr id="98" name="Content Placeholder 2"/>
            <p:cNvSpPr txBox="1">
              <a:spLocks/>
            </p:cNvSpPr>
            <p:nvPr/>
          </p:nvSpPr>
          <p:spPr>
            <a:xfrm>
              <a:off x="409528" y="5151787"/>
              <a:ext cx="2002232" cy="43745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200" i="1" dirty="0" err="1" smtClean="0"/>
                <a:t>removeAt</a:t>
              </a:r>
              <a:r>
                <a:rPr lang="pl-PL" sz="2200" dirty="0" smtClean="0"/>
                <a:t>(</a:t>
              </a:r>
              <a:r>
                <a:rPr lang="en-US" sz="2200" dirty="0" smtClean="0"/>
                <a:t>      )</a:t>
              </a:r>
              <a:endParaRPr lang="pl-PL" sz="2200" i="1" dirty="0" smtClean="0"/>
            </a:p>
          </p:txBody>
        </p:sp>
      </p:grpSp>
      <p:sp>
        <p:nvSpPr>
          <p:cNvPr id="63" name="Content Placeholder 2"/>
          <p:cNvSpPr txBox="1">
            <a:spLocks/>
          </p:cNvSpPr>
          <p:nvPr/>
        </p:nvSpPr>
        <p:spPr>
          <a:xfrm>
            <a:off x="2301608" y="1215715"/>
            <a:ext cx="5036288" cy="242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/>
              <a:t>Operation-based replication:</a:t>
            </a:r>
            <a:endParaRPr lang="en-US" sz="2800" dirty="0" smtClean="0"/>
          </a:p>
          <a:p>
            <a:pPr lvl="1"/>
            <a:r>
              <a:rPr lang="en-US" sz="2400" dirty="0" smtClean="0"/>
              <a:t>Immediate local execution</a:t>
            </a:r>
            <a:endParaRPr lang="en-US" sz="2400" dirty="0"/>
          </a:p>
          <a:p>
            <a:pPr lvl="1"/>
            <a:r>
              <a:rPr lang="en-US" sz="2400" dirty="0" smtClean="0"/>
              <a:t>Propagate (</a:t>
            </a:r>
            <a:r>
              <a:rPr lang="en-US" sz="2400" dirty="0" err="1" smtClean="0"/>
              <a:t>cbcast</a:t>
            </a:r>
            <a:r>
              <a:rPr lang="en-US" sz="2400" dirty="0" smtClean="0"/>
              <a:t>) &amp; replay</a:t>
            </a:r>
          </a:p>
          <a:p>
            <a:pPr marL="0" indent="0">
              <a:buNone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62204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23034E-6 L 0.70816 -0.26249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399" y="-131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885 -0.26312 L 0.70885 0.1458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4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9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13534</TotalTime>
  <Words>3070</Words>
  <Application>Microsoft Office PowerPoint</Application>
  <PresentationFormat>On-screen Show (4:3)</PresentationFormat>
  <Paragraphs>1791</Paragraphs>
  <Slides>36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Asynchronous rebalancing of a replicated tree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Treedoc</dc:title>
  <dc:creator>zawir</dc:creator>
  <cp:lastModifiedBy>zawir</cp:lastModifiedBy>
  <cp:revision>708</cp:revision>
  <dcterms:created xsi:type="dcterms:W3CDTF">2010-11-24T00:24:57Z</dcterms:created>
  <dcterms:modified xsi:type="dcterms:W3CDTF">2011-05-09T14:36:45Z</dcterms:modified>
</cp:coreProperties>
</file>