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comments/comment2.xml" ContentType="application/vnd.openxmlformats-officedocument.presentationml.comments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comments/comment3.xml" ContentType="application/vnd.openxmlformats-officedocument.presentationml.comments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24.xml" ContentType="application/vnd.openxmlformats-officedocument.presentationml.notesSlide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351" r:id="rId3"/>
    <p:sldId id="355" r:id="rId4"/>
    <p:sldId id="408" r:id="rId5"/>
    <p:sldId id="409" r:id="rId6"/>
    <p:sldId id="460" r:id="rId7"/>
    <p:sldId id="410" r:id="rId8"/>
    <p:sldId id="411" r:id="rId9"/>
    <p:sldId id="412" r:id="rId10"/>
    <p:sldId id="413" r:id="rId11"/>
    <p:sldId id="414" r:id="rId12"/>
    <p:sldId id="439" r:id="rId13"/>
    <p:sldId id="440" r:id="rId14"/>
    <p:sldId id="415" r:id="rId15"/>
    <p:sldId id="436" r:id="rId16"/>
    <p:sldId id="361" r:id="rId17"/>
    <p:sldId id="466" r:id="rId18"/>
    <p:sldId id="416" r:id="rId19"/>
    <p:sldId id="475" r:id="rId20"/>
    <p:sldId id="467" r:id="rId21"/>
    <p:sldId id="381" r:id="rId22"/>
    <p:sldId id="382" r:id="rId23"/>
    <p:sldId id="468" r:id="rId24"/>
    <p:sldId id="422" r:id="rId25"/>
    <p:sldId id="423" r:id="rId26"/>
    <p:sldId id="383" r:id="rId27"/>
    <p:sldId id="384" r:id="rId28"/>
    <p:sldId id="386" r:id="rId29"/>
    <p:sldId id="387" r:id="rId30"/>
    <p:sldId id="465" r:id="rId31"/>
    <p:sldId id="473" r:id="rId32"/>
    <p:sldId id="474" r:id="rId33"/>
    <p:sldId id="389" r:id="rId34"/>
    <p:sldId id="399" r:id="rId35"/>
    <p:sldId id="427" r:id="rId36"/>
    <p:sldId id="429" r:id="rId37"/>
    <p:sldId id="426" r:id="rId38"/>
    <p:sldId id="398" r:id="rId39"/>
    <p:sldId id="306" r:id="rId40"/>
    <p:sldId id="308" r:id="rId41"/>
    <p:sldId id="314" r:id="rId42"/>
    <p:sldId id="470" r:id="rId43"/>
    <p:sldId id="471" r:id="rId44"/>
    <p:sldId id="472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uno Preguiça" initials="" lastIdx="43" clrIdx="0"/>
  <p:cmAuthor id="1" name="Valter Balegas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D6D"/>
    <a:srgbClr val="D96844"/>
    <a:srgbClr val="8BB0DD"/>
    <a:srgbClr val="AF3B3C"/>
    <a:srgbClr val="31859C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0171" autoAdjust="0"/>
  </p:normalViewPr>
  <p:slideViewPr>
    <p:cSldViewPr snapToGrid="0" snapToObjects="1">
      <p:cViewPr>
        <p:scale>
          <a:sx n="59" d="100"/>
          <a:sy n="59" d="100"/>
        </p:scale>
        <p:origin x="-2528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3912" y="9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4-20T09:59:00.020" idx="37">
    <p:pos x="10" y="10"/>
    <p:text>move as operrações para mais perto de quem faz a operação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4-20T10:00:54.285" idx="39">
    <p:pos x="10" y="10"/>
    <p:text>only allow the execution of one type of operation at a time.
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4-20T10:23:18.970" idx="40">
    <p:pos x="10" y="10"/>
    <p:text>coloca a operação mais próxima do DC2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4-20T10:38:50.854" idx="43">
    <p:pos x="10" y="10"/>
    <p:text>este teria mais efeito em escala logatirmica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4-20T10:37:07.591" idx="42">
    <p:pos x="10" y="10"/>
    <p:text>deves ter uns backup slides com os gráficos, pelo menos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4279D-FB01-7A40-8FCF-760BAAEFD1FF}" type="datetimeFigureOut">
              <a:rPr lang="en-US" smtClean="0"/>
              <a:t>22/04/15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5D9DB-442B-A24B-9965-7C41D5A3B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213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DE995-50C2-1A4A-9CD2-1E655127EEC5}" type="datetimeFigureOut">
              <a:rPr lang="en-US" smtClean="0"/>
              <a:t>22/04/15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F4955-EFA2-D040-98CC-D5E97F78B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418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esquecer</a:t>
            </a:r>
            <a:r>
              <a:rPr lang="en-US" dirty="0" smtClean="0"/>
              <a:t> de </a:t>
            </a:r>
            <a:r>
              <a:rPr lang="en-US" dirty="0" err="1" smtClean="0"/>
              <a:t>dar</a:t>
            </a:r>
            <a:r>
              <a:rPr lang="en-US" dirty="0" smtClean="0"/>
              <a:t> a </a:t>
            </a:r>
            <a:r>
              <a:rPr lang="en-US" dirty="0" err="1" smtClean="0"/>
              <a:t>noçao</a:t>
            </a:r>
            <a:r>
              <a:rPr lang="en-US" dirty="0" smtClean="0"/>
              <a:t> de </a:t>
            </a:r>
            <a:r>
              <a:rPr lang="en-US" dirty="0" err="1" smtClean="0"/>
              <a:t>que</a:t>
            </a:r>
            <a:r>
              <a:rPr lang="en-US" dirty="0" smtClean="0"/>
              <a:t> Explicit consistency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implmenrado</a:t>
            </a:r>
            <a:r>
              <a:rPr lang="en-US" dirty="0" smtClean="0"/>
              <a:t> com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coordenação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Dar </a:t>
            </a:r>
            <a:r>
              <a:rPr lang="en-US" baseline="0" dirty="0" err="1" smtClean="0"/>
              <a:t>enfase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mecânismos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reservas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fazem</a:t>
            </a:r>
            <a:r>
              <a:rPr lang="en-US" baseline="0" dirty="0" smtClean="0"/>
              <a:t>-no </a:t>
            </a:r>
            <a:r>
              <a:rPr lang="en-US" baseline="0" dirty="0" err="1" smtClean="0"/>
              <a:t>sem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utilizar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coordenação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caso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geral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F4955-EFA2-D040-98CC-D5E97F78BB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26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we execute the remove we want to make sure we observe previous enrolls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F4955-EFA2-D040-98CC-D5E97F78BB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61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taking their semantic into account.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smtClean="0"/>
              <a:t>the rest of this presentation we present Explicit</a:t>
            </a:r>
            <a:r>
              <a:rPr lang="en-US" baseline="0" dirty="0" smtClean="0"/>
              <a:t> Consistency, a new consistency model designed to extract more concurrency from applications by taking their semantic into account.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7:00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F4955-EFA2-D040-98CC-D5E97F78BB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36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definition of Explicit Consistency is very simple:</a:t>
            </a:r>
          </a:p>
          <a:p>
            <a:r>
              <a:rPr lang="en-US" dirty="0" smtClean="0"/>
              <a:t>Given a set of …</a:t>
            </a:r>
          </a:p>
          <a:p>
            <a:endParaRPr lang="en-US" dirty="0" smtClean="0"/>
          </a:p>
          <a:p>
            <a:r>
              <a:rPr lang="en-US" dirty="0" smtClean="0"/>
              <a:t>Explicit consistency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todas</a:t>
            </a:r>
            <a:r>
              <a:rPr lang="en-US" dirty="0" smtClean="0"/>
              <a:t> as </a:t>
            </a:r>
            <a:r>
              <a:rPr lang="en-US" dirty="0" err="1" smtClean="0"/>
              <a:t>ordens</a:t>
            </a:r>
            <a:r>
              <a:rPr lang="en-US" dirty="0" smtClean="0"/>
              <a:t> de </a:t>
            </a:r>
            <a:r>
              <a:rPr lang="en-US" dirty="0" err="1" smtClean="0"/>
              <a:t>operações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mantêm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invariantes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Programador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explicita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inv</a:t>
            </a:r>
            <a:endParaRPr lang="en-US" baseline="0" dirty="0" smtClean="0"/>
          </a:p>
          <a:p>
            <a:r>
              <a:rPr lang="en-US" baseline="0" dirty="0" smtClean="0"/>
              <a:t>Um </a:t>
            </a:r>
            <a:r>
              <a:rPr lang="en-US" baseline="0" dirty="0" err="1" smtClean="0"/>
              <a:t>Sistema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Explcit</a:t>
            </a:r>
            <a:r>
              <a:rPr lang="en-US" baseline="0" dirty="0" smtClean="0"/>
              <a:t> consistency </a:t>
            </a:r>
            <a:r>
              <a:rPr lang="en-US" baseline="0" dirty="0" err="1" smtClean="0"/>
              <a:t>garante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quais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programa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transita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mantêm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invariante</a:t>
            </a:r>
            <a:endParaRPr lang="en-US" baseline="0" dirty="0" smtClean="0"/>
          </a:p>
          <a:p>
            <a:r>
              <a:rPr lang="en-US" baseline="0" dirty="0" err="1" smtClean="0"/>
              <a:t>Sem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ordem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estrita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execução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F4955-EFA2-D040-98CC-D5E97F78BB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85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Static analysis </a:t>
            </a:r>
          </a:p>
          <a:p>
            <a:pPr lvl="1"/>
            <a:r>
              <a:rPr lang="en-US" dirty="0" smtClean="0"/>
              <a:t>Identify operations that may break invariants when executed concurrently (</a:t>
            </a:r>
            <a:r>
              <a:rPr lang="en-US" i="1" dirty="0" smtClean="0"/>
              <a:t>I-offenders</a:t>
            </a:r>
            <a:r>
              <a:rPr lang="en-US" dirty="0" smtClean="0"/>
              <a:t>).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Choose reservations</a:t>
            </a:r>
          </a:p>
          <a:p>
            <a:pPr lvl="1"/>
            <a:r>
              <a:rPr lang="en-US" dirty="0" smtClean="0"/>
              <a:t>Select efficient mechanism to execute those operations without coordination.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Instrument application code with selected mechanism.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F4955-EFA2-D040-98CC-D5E97F78BB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68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esquecer</a:t>
            </a:r>
            <a:r>
              <a:rPr lang="en-US" dirty="0" smtClean="0"/>
              <a:t> de </a:t>
            </a:r>
            <a:r>
              <a:rPr lang="en-US" dirty="0" err="1" smtClean="0"/>
              <a:t>definir</a:t>
            </a:r>
            <a:r>
              <a:rPr lang="en-US" dirty="0" smtClean="0"/>
              <a:t> I-offending.</a:t>
            </a:r>
          </a:p>
          <a:p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Operations that conflict with themselves or pairwise.</a:t>
            </a:r>
          </a:p>
          <a:p>
            <a:endParaRPr lang="en-US" dirty="0" smtClean="0"/>
          </a:p>
          <a:p>
            <a:r>
              <a:rPr lang="en-US" dirty="0" smtClean="0"/>
              <a:t>9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F4955-EFA2-D040-98CC-D5E97F78BB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68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esquecer</a:t>
            </a:r>
            <a:r>
              <a:rPr lang="en-US" dirty="0" smtClean="0"/>
              <a:t> de </a:t>
            </a:r>
            <a:r>
              <a:rPr lang="en-US" dirty="0" err="1" smtClean="0"/>
              <a:t>definir</a:t>
            </a:r>
            <a:r>
              <a:rPr lang="en-US" dirty="0" smtClean="0"/>
              <a:t> I-offending.</a:t>
            </a:r>
          </a:p>
          <a:p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Operations that conflict with themselves or pairwise.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F4955-EFA2-D040-98CC-D5E97F78BB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68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idea of reservations is simple.</a:t>
            </a:r>
          </a:p>
          <a:p>
            <a:r>
              <a:rPr lang="en-US" baseline="0" dirty="0" smtClean="0"/>
              <a:t>Given an I-offender set, we deploy a specific mechanism to execute those operations that avoid coordination.</a:t>
            </a:r>
          </a:p>
          <a:p>
            <a:r>
              <a:rPr lang="en-US" baseline="0" dirty="0" smtClean="0"/>
              <a:t>We have different reservation mechanisms for different patterns of invariants.</a:t>
            </a:r>
          </a:p>
          <a:p>
            <a:r>
              <a:rPr lang="en-US" baseline="0" dirty="0" smtClean="0"/>
              <a:t>We support Numerical Invariants by using escrow techniques, uniqueness with specialized id generators and for the generality of logical expressions we use Multi-Level locks.</a:t>
            </a:r>
          </a:p>
          <a:p>
            <a:r>
              <a:rPr lang="en-US" baseline="0" dirty="0" smtClean="0"/>
              <a:t>We will describe how this mechanism works to provide the invariant of our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F4955-EFA2-D040-98CC-D5E97F78BB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66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Fazer</a:t>
            </a:r>
            <a:r>
              <a:rPr lang="en-US" dirty="0" smtClean="0"/>
              <a:t> </a:t>
            </a:r>
            <a:r>
              <a:rPr lang="en-US" dirty="0" err="1" smtClean="0"/>
              <a:t>notar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removes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executados</a:t>
            </a:r>
            <a:r>
              <a:rPr lang="en-US" dirty="0" smtClean="0"/>
              <a:t> </a:t>
            </a:r>
            <a:r>
              <a:rPr lang="en-US" dirty="0" err="1" smtClean="0"/>
              <a:t>concorrentemente</a:t>
            </a:r>
            <a:r>
              <a:rPr lang="en-US" dirty="0" smtClean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F4955-EFA2-D040-98CC-D5E97F78BB7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28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14 </a:t>
            </a:r>
            <a:r>
              <a:rPr lang="en-US" dirty="0" err="1" smtClean="0"/>
              <a:t>minutos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F4955-EFA2-D040-98CC-D5E97F78BB7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97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12:30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F4955-EFA2-D040-98CC-D5E97F78BB7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24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Nowadays most notorious web applications operate on an a global scale. From productivity tools to Social Networks more and more  people depend on internet services in their daily life.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F4955-EFA2-D040-98CC-D5E97F78BB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321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F4955-EFA2-D040-98CC-D5E97F78BB7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07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F4955-EFA2-D040-98CC-D5E97F78BB7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450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F4955-EFA2-D040-98CC-D5E97F78BB7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726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understand in practice what</a:t>
            </a:r>
            <a:r>
              <a:rPr lang="en-US" baseline="0" dirty="0" smtClean="0"/>
              <a:t> is the latency that clients may observe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F4955-EFA2-D040-98CC-D5E97F78BB7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58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F4955-EFA2-D040-98CC-D5E97F78BB7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78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Geo replication is an attractive deployment</a:t>
            </a:r>
            <a:r>
              <a:rPr lang="en-US" baseline="0" dirty="0" smtClean="0"/>
              <a:t> as it helps to achieve both goals.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Provide low latency to nearby clients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But since replication</a:t>
            </a:r>
            <a:r>
              <a:rPr lang="en-US" baseline="0" dirty="0" smtClean="0"/>
              <a:t> takes time, these system operate under relaxed forms of consistency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F4955-EFA2-D040-98CC-D5E97F78BB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23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Operating under such weak consistency guarantees can harm correctness properties of applications.</a:t>
            </a:r>
          </a:p>
          <a:p>
            <a:r>
              <a:rPr lang="en-US" dirty="0" smtClean="0"/>
              <a:t>Consider the example of a Game application</a:t>
            </a:r>
          </a:p>
          <a:p>
            <a:endParaRPr lang="en-US" dirty="0" smtClean="0"/>
          </a:p>
          <a:p>
            <a:r>
              <a:rPr lang="en-US" dirty="0" smtClean="0"/>
              <a:t>Dar </a:t>
            </a:r>
            <a:r>
              <a:rPr lang="en-US" dirty="0" err="1" smtClean="0"/>
              <a:t>enfase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nao</a:t>
            </a:r>
            <a:r>
              <a:rPr lang="en-US" dirty="0" smtClean="0"/>
              <a:t> se </a:t>
            </a:r>
            <a:r>
              <a:rPr lang="en-US" dirty="0" err="1" smtClean="0"/>
              <a:t>sincroniza</a:t>
            </a:r>
            <a:r>
              <a:rPr lang="en-US" dirty="0" smtClean="0"/>
              <a:t> entre data-centers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medida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simula</a:t>
            </a:r>
            <a:r>
              <a:rPr lang="en-US" dirty="0" smtClean="0"/>
              <a:t> a </a:t>
            </a:r>
            <a:r>
              <a:rPr lang="en-US" dirty="0" err="1" smtClean="0"/>
              <a:t>execução</a:t>
            </a:r>
            <a:r>
              <a:rPr lang="en-US" dirty="0" smtClean="0"/>
              <a:t> das </a:t>
            </a:r>
            <a:r>
              <a:rPr lang="en-US" dirty="0" err="1" smtClean="0"/>
              <a:t>operações</a:t>
            </a:r>
            <a:r>
              <a:rPr lang="en-US" dirty="0" smtClean="0"/>
              <a:t>. </a:t>
            </a:r>
            <a:r>
              <a:rPr lang="en-US" dirty="0" err="1" smtClean="0"/>
              <a:t>Dizer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Eventual.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F4955-EFA2-D040-98CC-D5E97F78BB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51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esquecer</a:t>
            </a:r>
            <a:r>
              <a:rPr lang="en-US" dirty="0" smtClean="0"/>
              <a:t> de </a:t>
            </a:r>
            <a:r>
              <a:rPr lang="en-US" dirty="0" err="1" smtClean="0"/>
              <a:t>usar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mesmos</a:t>
            </a:r>
            <a:r>
              <a:rPr lang="en-US" dirty="0" smtClean="0"/>
              <a:t> </a:t>
            </a:r>
            <a:r>
              <a:rPr lang="en-US" dirty="0" err="1" smtClean="0"/>
              <a:t>termos</a:t>
            </a:r>
            <a:r>
              <a:rPr lang="en-US" dirty="0" smtClean="0"/>
              <a:t> </a:t>
            </a:r>
            <a:r>
              <a:rPr lang="en-US" dirty="0" err="1" smtClean="0"/>
              <a:t>consistentemente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Explicar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das </a:t>
            </a:r>
            <a:r>
              <a:rPr lang="en-US" dirty="0" err="1" smtClean="0"/>
              <a:t>operações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 a </a:t>
            </a:r>
            <a:r>
              <a:rPr lang="en-US" dirty="0" err="1" smtClean="0"/>
              <a:t>propriedade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quer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manter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falar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invariantes</a:t>
            </a:r>
            <a:r>
              <a:rPr lang="en-US" baseline="0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F4955-EFA2-D040-98CC-D5E97F78BB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49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F4955-EFA2-D040-98CC-D5E97F78BB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02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Propagate the effects!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F4955-EFA2-D040-98CC-D5E97F78BB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3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Operations must be coordinated to maintain </a:t>
            </a:r>
            <a:r>
              <a:rPr lang="en-US" dirty="0" err="1" smtClean="0"/>
              <a:t>consistencys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F4955-EFA2-D040-98CC-D5E97F78BB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70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I’ve shown in the previous picture, when we coordinate between data-centers the latency for operations is high and that is bad for the users experience.</a:t>
            </a:r>
          </a:p>
          <a:p>
            <a:endParaRPr lang="en-US" dirty="0" smtClean="0"/>
          </a:p>
          <a:p>
            <a:r>
              <a:rPr lang="en-US" dirty="0" err="1" smtClean="0"/>
              <a:t>Nao</a:t>
            </a:r>
            <a:r>
              <a:rPr lang="en-US" dirty="0" smtClean="0"/>
              <a:t> </a:t>
            </a:r>
            <a:r>
              <a:rPr lang="en-US" dirty="0" err="1" smtClean="0"/>
              <a:t>esquecer</a:t>
            </a:r>
            <a:r>
              <a:rPr lang="en-US" dirty="0" smtClean="0"/>
              <a:t> de </a:t>
            </a:r>
            <a:r>
              <a:rPr lang="en-US" dirty="0" err="1" smtClean="0"/>
              <a:t>referir</a:t>
            </a:r>
            <a:r>
              <a:rPr lang="en-US" dirty="0" smtClean="0"/>
              <a:t> o </a:t>
            </a:r>
            <a:r>
              <a:rPr lang="en-US" dirty="0" err="1" smtClean="0"/>
              <a:t>traço</a:t>
            </a:r>
            <a:r>
              <a:rPr lang="en-US" dirty="0" smtClean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F4955-EFA2-D040-98CC-D5E97F78BB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6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r>
              <a:rPr lang="pt-PT" dirty="0" smtClean="0"/>
              <a:t> </a:t>
            </a:r>
            <a:r>
              <a:rPr lang="pt-PT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590033"/>
            <a:ext cx="7772400" cy="267969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90033"/>
            <a:ext cx="457200" cy="26796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ED434D-16EA-3A44-A448-1297DE0576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9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29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9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Gotham Book"/>
                <a:cs typeface="Gotham Book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r>
              <a:rPr lang="pt-PT" dirty="0" smtClean="0"/>
              <a:t> </a:t>
            </a:r>
            <a:r>
              <a:rPr lang="pt-PT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otham Book"/>
                <a:cs typeface="Gotham Book"/>
              </a:defRPr>
            </a:lvl1pPr>
            <a:lvl2pPr>
              <a:defRPr>
                <a:latin typeface="Gotham Book"/>
                <a:cs typeface="Gotham Book"/>
              </a:defRPr>
            </a:lvl2pPr>
            <a:lvl3pPr>
              <a:defRPr>
                <a:latin typeface="Gotham Book"/>
                <a:cs typeface="Gotham Book"/>
              </a:defRPr>
            </a:lvl3pPr>
            <a:lvl4pPr>
              <a:defRPr>
                <a:latin typeface="Gotham Book"/>
                <a:cs typeface="Gotham Book"/>
              </a:defRPr>
            </a:lvl4pPr>
            <a:lvl5pPr>
              <a:defRPr>
                <a:latin typeface="Gotham Book"/>
                <a:cs typeface="Gotham Book"/>
              </a:defRPr>
            </a:lvl5pPr>
          </a:lstStyle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</a:t>
            </a:r>
            <a:r>
              <a:rPr lang="pt-PT" dirty="0" err="1" smtClean="0"/>
              <a:t>styles</a:t>
            </a:r>
            <a:endParaRPr lang="pt-PT" dirty="0" smtClean="0"/>
          </a:p>
          <a:p>
            <a:pPr lvl="1"/>
            <a:r>
              <a:rPr lang="pt-PT" dirty="0" err="1" smtClean="0"/>
              <a:t>Second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2"/>
            <a:r>
              <a:rPr lang="pt-PT" dirty="0" err="1" smtClean="0"/>
              <a:t>Third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3"/>
            <a:r>
              <a:rPr lang="pt-PT" dirty="0" err="1" smtClean="0"/>
              <a:t>Fourth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4"/>
            <a:r>
              <a:rPr lang="pt-PT" dirty="0" err="1" smtClean="0"/>
              <a:t>Fifth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590033"/>
            <a:ext cx="7772400" cy="267969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90033"/>
            <a:ext cx="457200" cy="26796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ED434D-16EA-3A44-A448-1297DE0576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0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7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05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0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9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37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1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9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Valter Balegas – NOVA LINCS, FCT-UNL - Putting Consistency Back Into Eventual Consistency @ Eurosys'15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D434D-16EA-3A44-A448-1297DE0576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bg_novalincs-02.png"/>
          <p:cNvPicPr/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3" y="0"/>
            <a:ext cx="9143999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6999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comments" Target="../comments/comment2.xml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comments" Target="../comments/comment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10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comments" Target="../comments/commen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comments" Target="../comments/commen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61"/>
          <p:cNvSpPr>
            <a:spLocks noGrp="1"/>
          </p:cNvSpPr>
          <p:nvPr>
            <p:ph type="ctrTitle"/>
          </p:nvPr>
        </p:nvSpPr>
        <p:spPr>
          <a:xfrm>
            <a:off x="0" y="2453671"/>
            <a:ext cx="9144000" cy="160974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l"/>
            <a:r>
              <a:rPr lang="en-US" sz="4000" b="1" dirty="0" smtClean="0">
                <a:latin typeface="Gotham Black"/>
                <a:cs typeface="Gotham Black"/>
              </a:rPr>
              <a:t>PUTTING CONSISTENCY BACK INTO EVENTUAL CONSISTENCY</a:t>
            </a:r>
            <a:endParaRPr lang="en-US" sz="6000" b="1" dirty="0">
              <a:latin typeface="Gotham Black"/>
              <a:cs typeface="Gotham Blac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662474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latin typeface="Gotham Book"/>
                <a:cs typeface="Gotham Book"/>
              </a:rPr>
              <a:t>Valter Balegas</a:t>
            </a:r>
            <a:r>
              <a:rPr lang="en-US" b="1" dirty="0" smtClean="0">
                <a:latin typeface="Gotham Book"/>
                <a:cs typeface="Gotham Book"/>
              </a:rPr>
              <a:t>, </a:t>
            </a:r>
            <a:r>
              <a:rPr lang="en-US" b="1" dirty="0" err="1" smtClean="0">
                <a:latin typeface="Gotham Book"/>
                <a:cs typeface="Gotham Book"/>
              </a:rPr>
              <a:t>Sérgio</a:t>
            </a:r>
            <a:r>
              <a:rPr lang="en-US" b="1" dirty="0" smtClean="0">
                <a:latin typeface="Gotham Book"/>
                <a:cs typeface="Gotham Book"/>
              </a:rPr>
              <a:t> Duarte, Carla Ferreira,</a:t>
            </a:r>
          </a:p>
          <a:p>
            <a:r>
              <a:rPr lang="en-US" b="1" dirty="0" smtClean="0">
                <a:latin typeface="Gotham Book"/>
                <a:cs typeface="Gotham Book"/>
              </a:rPr>
              <a:t>Rodrigo Rodrigues, </a:t>
            </a:r>
            <a:r>
              <a:rPr lang="en-US" b="1" dirty="0" err="1" smtClean="0">
                <a:latin typeface="Gotham Book"/>
                <a:cs typeface="Gotham Book"/>
              </a:rPr>
              <a:t>Nuno</a:t>
            </a:r>
            <a:r>
              <a:rPr lang="en-US" b="1" dirty="0" smtClean="0">
                <a:latin typeface="Gotham Book"/>
                <a:cs typeface="Gotham Book"/>
              </a:rPr>
              <a:t> </a:t>
            </a:r>
            <a:r>
              <a:rPr lang="en-US" b="1" dirty="0" err="1" smtClean="0">
                <a:latin typeface="Gotham Book"/>
                <a:cs typeface="Gotham Book"/>
              </a:rPr>
              <a:t>Preguiça</a:t>
            </a:r>
            <a:r>
              <a:rPr lang="en-US" b="1" dirty="0" smtClean="0">
                <a:latin typeface="Gotham Book"/>
                <a:cs typeface="Gotham Book"/>
              </a:rPr>
              <a:t/>
            </a:r>
            <a:br>
              <a:rPr lang="en-US" b="1" dirty="0" smtClean="0">
                <a:latin typeface="Gotham Book"/>
                <a:cs typeface="Gotham Book"/>
              </a:rPr>
            </a:br>
            <a:r>
              <a:rPr lang="en-US" dirty="0" smtClean="0">
                <a:latin typeface="Gotham Book"/>
                <a:cs typeface="Gotham Book"/>
              </a:rPr>
              <a:t>N</a:t>
            </a:r>
            <a:r>
              <a:rPr lang="pl-PL" dirty="0" smtClean="0">
                <a:latin typeface="Gotham Book"/>
                <a:cs typeface="Gotham Book"/>
              </a:rPr>
              <a:t>OVA LINCS / U. Nova de </a:t>
            </a:r>
            <a:r>
              <a:rPr lang="pl-PL" dirty="0" err="1" smtClean="0">
                <a:latin typeface="Gotham Book"/>
                <a:cs typeface="Gotham Book"/>
              </a:rPr>
              <a:t>Lisboa</a:t>
            </a:r>
            <a:endParaRPr lang="pl-PL" dirty="0" smtClean="0">
              <a:latin typeface="Gotham Book"/>
              <a:cs typeface="Gotham Book"/>
            </a:endParaRPr>
          </a:p>
          <a:p>
            <a:endParaRPr lang="pt-PT" b="1" dirty="0" smtClean="0">
              <a:latin typeface="Gotham Book"/>
              <a:cs typeface="Gotham Book"/>
            </a:endParaRPr>
          </a:p>
          <a:p>
            <a:r>
              <a:rPr lang="pt-PT" b="1" dirty="0" err="1" smtClean="0">
                <a:latin typeface="Gotham Book"/>
                <a:cs typeface="Gotham Book"/>
              </a:rPr>
              <a:t>Mahsa</a:t>
            </a:r>
            <a:r>
              <a:rPr lang="pt-PT" b="1" dirty="0" smtClean="0">
                <a:latin typeface="Gotham Book"/>
                <a:cs typeface="Gotham Book"/>
              </a:rPr>
              <a:t> </a:t>
            </a:r>
            <a:r>
              <a:rPr lang="pt-PT" b="1" dirty="0" err="1" smtClean="0">
                <a:latin typeface="Gotham Book"/>
                <a:cs typeface="Gotham Book"/>
              </a:rPr>
              <a:t>Najafzadeh</a:t>
            </a:r>
            <a:r>
              <a:rPr lang="pt-PT" b="1" dirty="0" smtClean="0">
                <a:latin typeface="Gotham Book"/>
                <a:cs typeface="Gotham Book"/>
              </a:rPr>
              <a:t>, </a:t>
            </a:r>
            <a:r>
              <a:rPr lang="pt-PT" b="1" dirty="0" err="1" smtClean="0">
                <a:latin typeface="Gotham Book"/>
                <a:cs typeface="Gotham Book"/>
              </a:rPr>
              <a:t>Marc</a:t>
            </a:r>
            <a:r>
              <a:rPr lang="pt-PT" b="1" dirty="0" smtClean="0">
                <a:latin typeface="Gotham Book"/>
                <a:cs typeface="Gotham Book"/>
              </a:rPr>
              <a:t> </a:t>
            </a:r>
            <a:r>
              <a:rPr lang="pt-PT" b="1" dirty="0" err="1" smtClean="0">
                <a:latin typeface="Gotham Book"/>
                <a:cs typeface="Gotham Book"/>
              </a:rPr>
              <a:t>Shapiro</a:t>
            </a:r>
            <a:endParaRPr lang="pl-PL" b="1" dirty="0" smtClean="0">
              <a:latin typeface="Gotham Book"/>
              <a:cs typeface="Gotham Book"/>
            </a:endParaRPr>
          </a:p>
          <a:p>
            <a:r>
              <a:rPr lang="en-US" dirty="0" smtClean="0">
                <a:latin typeface="Gotham Book"/>
                <a:cs typeface="Gotham Book"/>
              </a:rPr>
              <a:t>INRIA, LIP6</a:t>
            </a:r>
          </a:p>
          <a:p>
            <a:endParaRPr lang="en-US" b="1" dirty="0">
              <a:latin typeface="Gotham Book"/>
              <a:cs typeface="Gotham 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202" y="5090349"/>
            <a:ext cx="1724544" cy="1617652"/>
          </a:xfrm>
          <a:prstGeom prst="rect">
            <a:avLst/>
          </a:prstGeom>
        </p:spPr>
      </p:pic>
      <p:pic>
        <p:nvPicPr>
          <p:cNvPr id="4" name="Picture 3" descr="logo_novalinc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8" y="219801"/>
            <a:ext cx="2946929" cy="68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0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7"/>
    </mc:Choice>
    <mc:Fallback xmlns="">
      <p:transition xmlns:p14="http://schemas.microsoft.com/office/powerpoint/2010/main" spd="slow" advTm="367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457200" y="1116963"/>
            <a:ext cx="8229600" cy="6082938"/>
          </a:xfrm>
          <a:prstGeom prst="rect">
            <a:avLst/>
          </a:prstGeom>
          <a:ln>
            <a:noFill/>
          </a:ln>
          <a:effectLst>
            <a:softEdge rad="4953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GEO-</a:t>
            </a:r>
            <a:r>
              <a:rPr lang="en-US" dirty="0" smtClean="0"/>
              <a:t>REPLICATION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0" name="Picture 39" descr="server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92" y="1417639"/>
            <a:ext cx="863274" cy="863275"/>
          </a:xfrm>
          <a:prstGeom prst="rect">
            <a:avLst/>
          </a:prstGeom>
        </p:spPr>
      </p:pic>
      <p:pic>
        <p:nvPicPr>
          <p:cNvPr id="43" name="Picture 42" descr="server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19" y="1716735"/>
            <a:ext cx="863274" cy="863275"/>
          </a:xfrm>
          <a:prstGeom prst="rect">
            <a:avLst/>
          </a:prstGeom>
        </p:spPr>
      </p:pic>
      <p:sp>
        <p:nvSpPr>
          <p:cNvPr id="46" name="Up-Down Arrow 45"/>
          <p:cNvSpPr/>
          <p:nvPr/>
        </p:nvSpPr>
        <p:spPr>
          <a:xfrm rot="4969016">
            <a:off x="4573232" y="828563"/>
            <a:ext cx="176651" cy="2437506"/>
          </a:xfrm>
          <a:prstGeom prst="upDownArrow">
            <a:avLst/>
          </a:prstGeom>
          <a:solidFill>
            <a:srgbClr val="F79646"/>
          </a:solidFill>
          <a:ln>
            <a:solidFill>
              <a:srgbClr val="9848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189648" y="1807091"/>
            <a:ext cx="842957" cy="437121"/>
          </a:xfrm>
          <a:prstGeom prst="rect">
            <a:avLst/>
          </a:prstGeom>
          <a:solidFill>
            <a:srgbClr val="F79646"/>
          </a:solidFill>
          <a:ln>
            <a:solidFill>
              <a:srgbClr val="98480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SYNC</a:t>
            </a:r>
            <a:endParaRPr lang="en-US" dirty="0"/>
          </a:p>
        </p:txBody>
      </p:sp>
      <p:cxnSp>
        <p:nvCxnSpPr>
          <p:cNvPr id="24" name="Curved Connector 23"/>
          <p:cNvCxnSpPr/>
          <p:nvPr/>
        </p:nvCxnSpPr>
        <p:spPr>
          <a:xfrm flipV="1">
            <a:off x="1102176" y="5749460"/>
            <a:ext cx="954319" cy="622083"/>
          </a:xfrm>
          <a:prstGeom prst="curvedConnector3">
            <a:avLst>
              <a:gd name="adj1" fmla="val 50000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>
            <a:off x="1097401" y="5493936"/>
            <a:ext cx="959094" cy="8977"/>
          </a:xfrm>
          <a:prstGeom prst="curvedConnector3">
            <a:avLst>
              <a:gd name="adj1" fmla="val 4470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urved Connector 34"/>
          <p:cNvCxnSpPr/>
          <p:nvPr/>
        </p:nvCxnSpPr>
        <p:spPr>
          <a:xfrm>
            <a:off x="1097401" y="5568788"/>
            <a:ext cx="959094" cy="365760"/>
          </a:xfrm>
          <a:prstGeom prst="curvedConnector3">
            <a:avLst>
              <a:gd name="adj1" fmla="val 5847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869950"/>
              </p:ext>
            </p:extLst>
          </p:nvPr>
        </p:nvGraphicFramePr>
        <p:xfrm>
          <a:off x="5965737" y="5102777"/>
          <a:ext cx="958424" cy="141731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584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Sonic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Pac-man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8" name="Curved Connector 47"/>
          <p:cNvCxnSpPr/>
          <p:nvPr/>
        </p:nvCxnSpPr>
        <p:spPr>
          <a:xfrm>
            <a:off x="6924161" y="5638725"/>
            <a:ext cx="959094" cy="365760"/>
          </a:xfrm>
          <a:prstGeom prst="curvedConnector3">
            <a:avLst>
              <a:gd name="adj1" fmla="val 5847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054715"/>
              </p:ext>
            </p:extLst>
          </p:nvPr>
        </p:nvGraphicFramePr>
        <p:xfrm>
          <a:off x="138977" y="5114535"/>
          <a:ext cx="958424" cy="141731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584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Sonic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Pac-man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" name="Picture 26" descr="post-i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48" y="1877475"/>
            <a:ext cx="631021" cy="597471"/>
          </a:xfrm>
          <a:prstGeom prst="rect">
            <a:avLst/>
          </a:prstGeom>
        </p:spPr>
      </p:pic>
      <p:pic>
        <p:nvPicPr>
          <p:cNvPr id="28" name="Picture 27" descr="post-i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375" y="2287341"/>
            <a:ext cx="631021" cy="59747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199677" y="1950904"/>
            <a:ext cx="63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DC2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828142" y="2398537"/>
            <a:ext cx="59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DC1</a:t>
            </a:r>
            <a:endParaRPr lang="en-US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900867"/>
              </p:ext>
            </p:extLst>
          </p:nvPr>
        </p:nvGraphicFramePr>
        <p:xfrm>
          <a:off x="2056495" y="5102777"/>
          <a:ext cx="1133745" cy="104647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33745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Tournament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232518"/>
              </p:ext>
            </p:extLst>
          </p:nvPr>
        </p:nvGraphicFramePr>
        <p:xfrm>
          <a:off x="7883255" y="5102777"/>
          <a:ext cx="1138825" cy="104647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38825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Tournament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Multiply 31"/>
          <p:cNvSpPr/>
          <p:nvPr/>
        </p:nvSpPr>
        <p:spPr>
          <a:xfrm>
            <a:off x="8170727" y="5407542"/>
            <a:ext cx="574945" cy="383452"/>
          </a:xfrm>
          <a:prstGeom prst="mathMultiply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8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"/>
    </mc:Choice>
    <mc:Fallback xmlns="">
      <p:transition xmlns:p14="http://schemas.microsoft.com/office/powerpoint/2010/main" spd="slow" advTm="9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457200" y="1116963"/>
            <a:ext cx="8229600" cy="6082938"/>
          </a:xfrm>
          <a:prstGeom prst="rect">
            <a:avLst/>
          </a:prstGeom>
          <a:ln>
            <a:noFill/>
          </a:ln>
          <a:effectLst>
            <a:softEdge rad="4953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GEO-REPLICATION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5" name="Explosion 2 14"/>
          <p:cNvSpPr/>
          <p:nvPr/>
        </p:nvSpPr>
        <p:spPr>
          <a:xfrm>
            <a:off x="1045439" y="1663289"/>
            <a:ext cx="6837816" cy="3558114"/>
          </a:xfrm>
          <a:prstGeom prst="irregularSeal2">
            <a:avLst/>
          </a:prstGeom>
          <a:solidFill>
            <a:srgbClr val="D9684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82808" y="2868100"/>
            <a:ext cx="359782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Mario is enrolled in tournament that was concurrently removed.</a:t>
            </a:r>
          </a:p>
        </p:txBody>
      </p:sp>
      <p:pic>
        <p:nvPicPr>
          <p:cNvPr id="31" name="Picture 30" descr="server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92" y="1417639"/>
            <a:ext cx="863274" cy="863275"/>
          </a:xfrm>
          <a:prstGeom prst="rect">
            <a:avLst/>
          </a:prstGeom>
        </p:spPr>
      </p:pic>
      <p:pic>
        <p:nvPicPr>
          <p:cNvPr id="36" name="Picture 35" descr="post-i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48" y="1877475"/>
            <a:ext cx="631021" cy="59747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199677" y="1950904"/>
            <a:ext cx="63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DC2</a:t>
            </a:r>
            <a:endParaRPr lang="en-US" dirty="0"/>
          </a:p>
        </p:txBody>
      </p:sp>
      <p:pic>
        <p:nvPicPr>
          <p:cNvPr id="51" name="Picture 50" descr="server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19" y="1716735"/>
            <a:ext cx="863274" cy="863275"/>
          </a:xfrm>
          <a:prstGeom prst="rect">
            <a:avLst/>
          </a:prstGeom>
        </p:spPr>
      </p:pic>
      <p:pic>
        <p:nvPicPr>
          <p:cNvPr id="52" name="Picture 51" descr="post-i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375" y="2287341"/>
            <a:ext cx="631021" cy="59747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28142" y="2398537"/>
            <a:ext cx="59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DC1</a:t>
            </a:r>
            <a:endParaRPr lang="en-US" dirty="0"/>
          </a:p>
        </p:txBody>
      </p:sp>
      <p:cxnSp>
        <p:nvCxnSpPr>
          <p:cNvPr id="32" name="Curved Connector 31"/>
          <p:cNvCxnSpPr/>
          <p:nvPr/>
        </p:nvCxnSpPr>
        <p:spPr>
          <a:xfrm flipV="1">
            <a:off x="1102176" y="5749460"/>
            <a:ext cx="954319" cy="622083"/>
          </a:xfrm>
          <a:prstGeom prst="curvedConnector3">
            <a:avLst>
              <a:gd name="adj1" fmla="val 50000"/>
            </a:avLst>
          </a:prstGeom>
          <a:ln w="38100" cmpd="sng">
            <a:solidFill>
              <a:schemeClr val="accent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>
            <a:off x="1097401" y="5568788"/>
            <a:ext cx="959094" cy="365760"/>
          </a:xfrm>
          <a:prstGeom prst="curvedConnector3">
            <a:avLst>
              <a:gd name="adj1" fmla="val 5847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94931"/>
              </p:ext>
            </p:extLst>
          </p:nvPr>
        </p:nvGraphicFramePr>
        <p:xfrm>
          <a:off x="5965737" y="5102777"/>
          <a:ext cx="958424" cy="141731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584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Sonic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Pac-man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8" name="Curved Connector 57"/>
          <p:cNvCxnSpPr/>
          <p:nvPr/>
        </p:nvCxnSpPr>
        <p:spPr>
          <a:xfrm>
            <a:off x="6924161" y="5638725"/>
            <a:ext cx="959094" cy="365760"/>
          </a:xfrm>
          <a:prstGeom prst="curvedConnector3">
            <a:avLst>
              <a:gd name="adj1" fmla="val 5847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978623"/>
              </p:ext>
            </p:extLst>
          </p:nvPr>
        </p:nvGraphicFramePr>
        <p:xfrm>
          <a:off x="138977" y="5114535"/>
          <a:ext cx="958424" cy="141731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584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Sonic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Pac-man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3" name="Curved Connector 62"/>
          <p:cNvCxnSpPr>
            <a:endCxn id="27" idx="1"/>
          </p:cNvCxnSpPr>
          <p:nvPr/>
        </p:nvCxnSpPr>
        <p:spPr>
          <a:xfrm flipV="1">
            <a:off x="6924161" y="5626016"/>
            <a:ext cx="959094" cy="745527"/>
          </a:xfrm>
          <a:prstGeom prst="curvedConnector3">
            <a:avLst>
              <a:gd name="adj1" fmla="val 50000"/>
            </a:avLst>
          </a:prstGeom>
          <a:ln w="38100" cmpd="sng">
            <a:solidFill>
              <a:schemeClr val="accent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695436"/>
              </p:ext>
            </p:extLst>
          </p:nvPr>
        </p:nvGraphicFramePr>
        <p:xfrm>
          <a:off x="2056495" y="5102777"/>
          <a:ext cx="1133745" cy="104647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33745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Tournament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229254"/>
              </p:ext>
            </p:extLst>
          </p:nvPr>
        </p:nvGraphicFramePr>
        <p:xfrm>
          <a:off x="7883255" y="5102777"/>
          <a:ext cx="1138825" cy="104647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38825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Tournament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Multiply 27"/>
          <p:cNvSpPr/>
          <p:nvPr/>
        </p:nvSpPr>
        <p:spPr>
          <a:xfrm>
            <a:off x="8170727" y="5407542"/>
            <a:ext cx="574945" cy="383452"/>
          </a:xfrm>
          <a:prstGeom prst="mathMultiply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/>
          <p:cNvSpPr/>
          <p:nvPr/>
        </p:nvSpPr>
        <p:spPr>
          <a:xfrm>
            <a:off x="2323647" y="5407542"/>
            <a:ext cx="574945" cy="383452"/>
          </a:xfrm>
          <a:prstGeom prst="mathMultiply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750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3"/>
    </mc:Choice>
    <mc:Fallback xmlns="">
      <p:transition xmlns:p14="http://schemas.microsoft.com/office/powerpoint/2010/main" spd="slow" advTm="161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733" y="274639"/>
            <a:ext cx="8708091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STRONG CONSISTENCY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26872" y="5781577"/>
            <a:ext cx="338694" cy="338694"/>
          </a:xfrm>
          <a:prstGeom prst="ellipse">
            <a:avLst/>
          </a:prstGeom>
          <a:solidFill>
            <a:srgbClr val="8BB0DD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88314" y="5781577"/>
            <a:ext cx="338694" cy="338694"/>
          </a:xfrm>
          <a:prstGeom prst="ellipse">
            <a:avLst/>
          </a:prstGeom>
          <a:solidFill>
            <a:srgbClr val="8BB0DD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783674" y="1875137"/>
            <a:ext cx="7674525" cy="5796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Pacman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7" y="4217250"/>
            <a:ext cx="580222" cy="580223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>
            <a:off x="783675" y="2761315"/>
            <a:ext cx="7674525" cy="5796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783675" y="3587319"/>
            <a:ext cx="7674525" cy="5796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server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9" y="2452165"/>
            <a:ext cx="618299" cy="618300"/>
          </a:xfrm>
          <a:prstGeom prst="rect">
            <a:avLst/>
          </a:prstGeom>
        </p:spPr>
      </p:pic>
      <p:pic>
        <p:nvPicPr>
          <p:cNvPr id="26" name="Picture 25" descr="server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9" y="3278169"/>
            <a:ext cx="618299" cy="618300"/>
          </a:xfrm>
          <a:prstGeom prst="rect">
            <a:avLst/>
          </a:prstGeom>
        </p:spPr>
      </p:pic>
      <p:cxnSp>
        <p:nvCxnSpPr>
          <p:cNvPr id="33" name="Straight Arrow Connector 32"/>
          <p:cNvCxnSpPr>
            <a:stCxn id="9" idx="6"/>
            <a:endCxn id="10" idx="2"/>
          </p:cNvCxnSpPr>
          <p:nvPr/>
        </p:nvCxnSpPr>
        <p:spPr>
          <a:xfrm>
            <a:off x="3265566" y="5950924"/>
            <a:ext cx="2122748" cy="0"/>
          </a:xfrm>
          <a:prstGeom prst="straightConnector1">
            <a:avLst/>
          </a:prstGeom>
          <a:ln>
            <a:solidFill>
              <a:srgbClr val="265D6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583537" y="5781577"/>
            <a:ext cx="338694" cy="338694"/>
          </a:xfrm>
          <a:prstGeom prst="ellipse">
            <a:avLst/>
          </a:prstGeom>
          <a:solidFill>
            <a:srgbClr val="8BB0DD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stCxn id="10" idx="6"/>
            <a:endCxn id="34" idx="2"/>
          </p:cNvCxnSpPr>
          <p:nvPr/>
        </p:nvCxnSpPr>
        <p:spPr>
          <a:xfrm>
            <a:off x="5727008" y="5950924"/>
            <a:ext cx="2856529" cy="0"/>
          </a:xfrm>
          <a:prstGeom prst="straightConnector1">
            <a:avLst/>
          </a:prstGeom>
          <a:ln>
            <a:solidFill>
              <a:srgbClr val="265D6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ight Arrow 38"/>
          <p:cNvSpPr/>
          <p:nvPr/>
        </p:nvSpPr>
        <p:spPr>
          <a:xfrm>
            <a:off x="783674" y="4507362"/>
            <a:ext cx="7674525" cy="5796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0965" y="5781577"/>
            <a:ext cx="338694" cy="338694"/>
          </a:xfrm>
          <a:prstGeom prst="ellipse">
            <a:avLst/>
          </a:prstGeom>
          <a:solidFill>
            <a:srgbClr val="8BB0DD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40" idx="6"/>
            <a:endCxn id="9" idx="2"/>
          </p:cNvCxnSpPr>
          <p:nvPr/>
        </p:nvCxnSpPr>
        <p:spPr>
          <a:xfrm>
            <a:off x="509659" y="5950924"/>
            <a:ext cx="2417213" cy="0"/>
          </a:xfrm>
          <a:prstGeom prst="straightConnector1">
            <a:avLst/>
          </a:prstGeom>
          <a:ln>
            <a:solidFill>
              <a:srgbClr val="265D6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Mario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2" y="1558095"/>
            <a:ext cx="609512" cy="60951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99955" y="2761316"/>
            <a:ext cx="629211" cy="422110"/>
            <a:chOff x="102151" y="2673635"/>
            <a:chExt cx="890609" cy="597471"/>
          </a:xfrm>
        </p:grpSpPr>
        <p:pic>
          <p:nvPicPr>
            <p:cNvPr id="41" name="Picture 40" descr="post-it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68" y="2673635"/>
              <a:ext cx="631021" cy="597471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02151" y="2761314"/>
              <a:ext cx="890609" cy="435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DC1</a:t>
              </a:r>
              <a:endParaRPr lang="en-US" sz="14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13136" y="3633734"/>
            <a:ext cx="521957" cy="422110"/>
            <a:chOff x="118794" y="2673635"/>
            <a:chExt cx="738798" cy="597471"/>
          </a:xfrm>
        </p:grpSpPr>
        <p:pic>
          <p:nvPicPr>
            <p:cNvPr id="47" name="Picture 46" descr="post-it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68" y="2673635"/>
              <a:ext cx="631021" cy="597471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118794" y="2761313"/>
              <a:ext cx="738798" cy="435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DC2</a:t>
              </a:r>
              <a:endParaRPr lang="en-US" sz="1400" dirty="0"/>
            </a:p>
          </p:txBody>
        </p:sp>
      </p:grpSp>
      <p:sp>
        <p:nvSpPr>
          <p:cNvPr id="55" name="Rectangle 54"/>
          <p:cNvSpPr/>
          <p:nvPr/>
        </p:nvSpPr>
        <p:spPr>
          <a:xfrm>
            <a:off x="629993" y="6101499"/>
            <a:ext cx="2068449" cy="336735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enroll(Pac-man, A</a:t>
            </a:r>
            <a:r>
              <a:rPr lang="en-US" dirty="0"/>
              <a:t>)</a:t>
            </a:r>
          </a:p>
        </p:txBody>
      </p:sp>
      <p:sp>
        <p:nvSpPr>
          <p:cNvPr id="56" name="Up-Down Arrow 55"/>
          <p:cNvSpPr/>
          <p:nvPr/>
        </p:nvSpPr>
        <p:spPr>
          <a:xfrm>
            <a:off x="1899804" y="2805334"/>
            <a:ext cx="342700" cy="781985"/>
          </a:xfrm>
          <a:prstGeom prst="upDownArrow">
            <a:avLst>
              <a:gd name="adj1" fmla="val 27195"/>
              <a:gd name="adj2" fmla="val 47149"/>
            </a:avLst>
          </a:prstGeom>
          <a:solidFill>
            <a:srgbClr val="F79646"/>
          </a:solidFill>
          <a:ln>
            <a:solidFill>
              <a:srgbClr val="9848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632979" y="3059608"/>
            <a:ext cx="842957" cy="301007"/>
          </a:xfrm>
          <a:prstGeom prst="rect">
            <a:avLst/>
          </a:prstGeom>
          <a:solidFill>
            <a:srgbClr val="F79646"/>
          </a:solidFill>
          <a:ln>
            <a:solidFill>
              <a:srgbClr val="98480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SYNC</a:t>
            </a:r>
            <a:endParaRPr lang="en-US" dirty="0"/>
          </a:p>
        </p:txBody>
      </p:sp>
      <p:sp>
        <p:nvSpPr>
          <p:cNvPr id="61" name="Right Arrow 60"/>
          <p:cNvSpPr/>
          <p:nvPr/>
        </p:nvSpPr>
        <p:spPr>
          <a:xfrm rot="18900000">
            <a:off x="968087" y="3959910"/>
            <a:ext cx="937191" cy="264516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9955" y="5176642"/>
            <a:ext cx="265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Ordering of operations: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3457518" y="6101499"/>
            <a:ext cx="1717439" cy="336735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enroll(Mario, A</a:t>
            </a:r>
            <a:r>
              <a:rPr lang="en-US" dirty="0"/>
              <a:t>)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916634" y="6101499"/>
            <a:ext cx="2481915" cy="336735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84200" latinLnBrk="1" hangingPunct="0"/>
            <a:r>
              <a:rPr lang="en-US" dirty="0" err="1">
                <a:solidFill>
                  <a:srgbClr val="000000"/>
                </a:solidFill>
                <a:sym typeface="Helvetica Light"/>
              </a:rPr>
              <a:t>removeTournament</a:t>
            </a:r>
            <a:r>
              <a:rPr lang="en-US" dirty="0">
                <a:solidFill>
                  <a:srgbClr val="000000"/>
                </a:solidFill>
                <a:sym typeface="Helvetica Light"/>
              </a:rPr>
              <a:t>(A)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99040" y="4629105"/>
            <a:ext cx="2068449" cy="336735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enroll(Pac-man, A</a:t>
            </a:r>
            <a:r>
              <a:rPr lang="en-US" dirty="0"/>
              <a:t>)</a:t>
            </a:r>
          </a:p>
        </p:txBody>
      </p:sp>
      <p:sp>
        <p:nvSpPr>
          <p:cNvPr id="65" name="Right Arrow 64"/>
          <p:cNvSpPr/>
          <p:nvPr/>
        </p:nvSpPr>
        <p:spPr>
          <a:xfrm rot="2856798">
            <a:off x="2884898" y="2236889"/>
            <a:ext cx="892007" cy="233180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Up-Down Arrow 65"/>
          <p:cNvSpPr/>
          <p:nvPr/>
        </p:nvSpPr>
        <p:spPr>
          <a:xfrm>
            <a:off x="3934744" y="2805334"/>
            <a:ext cx="342700" cy="781985"/>
          </a:xfrm>
          <a:prstGeom prst="upDownArrow">
            <a:avLst>
              <a:gd name="adj1" fmla="val 27195"/>
              <a:gd name="adj2" fmla="val 47149"/>
            </a:avLst>
          </a:prstGeom>
          <a:solidFill>
            <a:srgbClr val="F79646"/>
          </a:solidFill>
          <a:ln>
            <a:solidFill>
              <a:srgbClr val="9848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3667919" y="3059608"/>
            <a:ext cx="842957" cy="301007"/>
          </a:xfrm>
          <a:prstGeom prst="rect">
            <a:avLst/>
          </a:prstGeom>
          <a:solidFill>
            <a:srgbClr val="F79646"/>
          </a:solidFill>
          <a:ln>
            <a:solidFill>
              <a:srgbClr val="98480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SYNC</a:t>
            </a:r>
            <a:endParaRPr lang="en-US" dirty="0"/>
          </a:p>
        </p:txBody>
      </p:sp>
      <p:sp>
        <p:nvSpPr>
          <p:cNvPr id="68" name="Right Arrow 67"/>
          <p:cNvSpPr/>
          <p:nvPr/>
        </p:nvSpPr>
        <p:spPr>
          <a:xfrm rot="18900000">
            <a:off x="4253014" y="2226682"/>
            <a:ext cx="892007" cy="2331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281555" y="1424295"/>
            <a:ext cx="1717439" cy="336735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enroll(Mario, A</a:t>
            </a:r>
            <a:r>
              <a:rPr lang="en-US" dirty="0"/>
              <a:t>)</a:t>
            </a:r>
          </a:p>
        </p:txBody>
      </p:sp>
      <p:sp>
        <p:nvSpPr>
          <p:cNvPr id="70" name="Right Arrow 69"/>
          <p:cNvSpPr/>
          <p:nvPr/>
        </p:nvSpPr>
        <p:spPr>
          <a:xfrm rot="2477944">
            <a:off x="2202822" y="3980383"/>
            <a:ext cx="937191" cy="26451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758290" y="4629105"/>
            <a:ext cx="2481915" cy="336735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84200" latinLnBrk="1" hangingPunct="0"/>
            <a:r>
              <a:rPr lang="en-US" dirty="0" err="1">
                <a:solidFill>
                  <a:srgbClr val="000000"/>
                </a:solidFill>
                <a:sym typeface="Helvetica Light"/>
              </a:rPr>
              <a:t>removeTournament</a:t>
            </a:r>
            <a:r>
              <a:rPr lang="en-US" dirty="0">
                <a:solidFill>
                  <a:srgbClr val="000000"/>
                </a:solidFill>
                <a:sym typeface="Helvetica Light"/>
              </a:rPr>
              <a:t>(A)</a:t>
            </a:r>
          </a:p>
        </p:txBody>
      </p:sp>
      <p:sp>
        <p:nvSpPr>
          <p:cNvPr id="72" name="Up-Down Arrow 71"/>
          <p:cNvSpPr/>
          <p:nvPr/>
        </p:nvSpPr>
        <p:spPr>
          <a:xfrm>
            <a:off x="5882231" y="2805335"/>
            <a:ext cx="342700" cy="781985"/>
          </a:xfrm>
          <a:prstGeom prst="upDownArrow">
            <a:avLst>
              <a:gd name="adj1" fmla="val 27195"/>
              <a:gd name="adj2" fmla="val 47149"/>
            </a:avLst>
          </a:prstGeom>
          <a:solidFill>
            <a:srgbClr val="F79646"/>
          </a:solidFill>
          <a:ln>
            <a:solidFill>
              <a:srgbClr val="9848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5615406" y="3059609"/>
            <a:ext cx="842957" cy="301007"/>
          </a:xfrm>
          <a:prstGeom prst="rect">
            <a:avLst/>
          </a:prstGeom>
          <a:solidFill>
            <a:srgbClr val="F79646"/>
          </a:solidFill>
          <a:ln>
            <a:solidFill>
              <a:srgbClr val="98480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SYNC</a:t>
            </a:r>
            <a:endParaRPr lang="en-US" dirty="0"/>
          </a:p>
        </p:txBody>
      </p:sp>
      <p:sp>
        <p:nvSpPr>
          <p:cNvPr id="74" name="Right Arrow 73"/>
          <p:cNvSpPr/>
          <p:nvPr/>
        </p:nvSpPr>
        <p:spPr>
          <a:xfrm rot="18900000">
            <a:off x="4950514" y="3959911"/>
            <a:ext cx="937191" cy="264516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Arrow 74"/>
          <p:cNvSpPr/>
          <p:nvPr/>
        </p:nvSpPr>
        <p:spPr>
          <a:xfrm rot="2477944">
            <a:off x="6185249" y="3980384"/>
            <a:ext cx="937191" cy="26451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727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94"/>
    </mc:Choice>
    <mc:Fallback xmlns="">
      <p:transition xmlns:p14="http://schemas.microsoft.com/office/powerpoint/2010/main" spd="slow" advClick="0" advTm="199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4" grpId="0" animBg="1"/>
      <p:bldP spid="55" grpId="0" animBg="1"/>
      <p:bldP spid="56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21733" y="274639"/>
            <a:ext cx="8708091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IS COORDINATION NEEDED?</a:t>
            </a:r>
            <a:endParaRPr lang="en-US" sz="3600" dirty="0"/>
          </a:p>
        </p:txBody>
      </p:sp>
      <p:sp>
        <p:nvSpPr>
          <p:cNvPr id="53" name="Oval 52"/>
          <p:cNvSpPr/>
          <p:nvPr/>
        </p:nvSpPr>
        <p:spPr>
          <a:xfrm>
            <a:off x="4471499" y="5257521"/>
            <a:ext cx="338694" cy="338694"/>
          </a:xfrm>
          <a:prstGeom prst="ellipse">
            <a:avLst/>
          </a:prstGeom>
          <a:solidFill>
            <a:srgbClr val="8BB0DD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471499" y="6186690"/>
            <a:ext cx="338694" cy="338694"/>
          </a:xfrm>
          <a:prstGeom prst="ellipse">
            <a:avLst/>
          </a:prstGeom>
          <a:solidFill>
            <a:srgbClr val="8BB0DD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Arrow 82"/>
          <p:cNvSpPr/>
          <p:nvPr/>
        </p:nvSpPr>
        <p:spPr>
          <a:xfrm>
            <a:off x="783674" y="1875137"/>
            <a:ext cx="7674525" cy="5796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83" descr="Pacman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7" y="4217250"/>
            <a:ext cx="580222" cy="580223"/>
          </a:xfrm>
          <a:prstGeom prst="rect">
            <a:avLst/>
          </a:prstGeom>
        </p:spPr>
      </p:pic>
      <p:sp>
        <p:nvSpPr>
          <p:cNvPr id="85" name="Right Arrow 84"/>
          <p:cNvSpPr/>
          <p:nvPr/>
        </p:nvSpPr>
        <p:spPr>
          <a:xfrm>
            <a:off x="783675" y="2761315"/>
            <a:ext cx="7674525" cy="5796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Arrow 85"/>
          <p:cNvSpPr/>
          <p:nvPr/>
        </p:nvSpPr>
        <p:spPr>
          <a:xfrm>
            <a:off x="783675" y="3587319"/>
            <a:ext cx="7674525" cy="5796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 descr="server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9" y="2452165"/>
            <a:ext cx="618299" cy="618300"/>
          </a:xfrm>
          <a:prstGeom prst="rect">
            <a:avLst/>
          </a:prstGeom>
        </p:spPr>
      </p:pic>
      <p:pic>
        <p:nvPicPr>
          <p:cNvPr id="88" name="Picture 87" descr="server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9" y="3278169"/>
            <a:ext cx="618299" cy="618300"/>
          </a:xfrm>
          <a:prstGeom prst="rect">
            <a:avLst/>
          </a:prstGeom>
        </p:spPr>
      </p:pic>
      <p:sp>
        <p:nvSpPr>
          <p:cNvPr id="90" name="Oval 89"/>
          <p:cNvSpPr/>
          <p:nvPr/>
        </p:nvSpPr>
        <p:spPr>
          <a:xfrm>
            <a:off x="8583537" y="5781577"/>
            <a:ext cx="338694" cy="338694"/>
          </a:xfrm>
          <a:prstGeom prst="ellipse">
            <a:avLst/>
          </a:prstGeom>
          <a:solidFill>
            <a:srgbClr val="8BB0DD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ight Arrow 91"/>
          <p:cNvSpPr/>
          <p:nvPr/>
        </p:nvSpPr>
        <p:spPr>
          <a:xfrm>
            <a:off x="783674" y="4507362"/>
            <a:ext cx="7674525" cy="5796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170965" y="5781577"/>
            <a:ext cx="338694" cy="338694"/>
          </a:xfrm>
          <a:prstGeom prst="ellipse">
            <a:avLst/>
          </a:prstGeom>
          <a:solidFill>
            <a:srgbClr val="8BB0DD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94" descr="Mario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2" y="1558095"/>
            <a:ext cx="609512" cy="609512"/>
          </a:xfrm>
          <a:prstGeom prst="rect">
            <a:avLst/>
          </a:prstGeom>
        </p:spPr>
      </p:pic>
      <p:grpSp>
        <p:nvGrpSpPr>
          <p:cNvPr id="96" name="Group 95"/>
          <p:cNvGrpSpPr/>
          <p:nvPr/>
        </p:nvGrpSpPr>
        <p:grpSpPr>
          <a:xfrm>
            <a:off x="199955" y="2761316"/>
            <a:ext cx="629211" cy="422110"/>
            <a:chOff x="102151" y="2673635"/>
            <a:chExt cx="890609" cy="597471"/>
          </a:xfrm>
        </p:grpSpPr>
        <p:pic>
          <p:nvPicPr>
            <p:cNvPr id="97" name="Picture 96" descr="post-it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68" y="2673635"/>
              <a:ext cx="631021" cy="597471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102151" y="2761314"/>
              <a:ext cx="890609" cy="435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DC1</a:t>
              </a:r>
              <a:endParaRPr lang="en-US" sz="1400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13136" y="3633734"/>
            <a:ext cx="521957" cy="422110"/>
            <a:chOff x="118794" y="2673635"/>
            <a:chExt cx="738798" cy="597471"/>
          </a:xfrm>
        </p:grpSpPr>
        <p:pic>
          <p:nvPicPr>
            <p:cNvPr id="100" name="Picture 99" descr="post-it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68" y="2673635"/>
              <a:ext cx="631021" cy="597471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118794" y="2761313"/>
              <a:ext cx="738798" cy="435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DC2</a:t>
              </a:r>
              <a:endParaRPr lang="en-US" sz="1400" dirty="0"/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799040" y="6101499"/>
            <a:ext cx="2068449" cy="336735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enroll(Pac-man, A</a:t>
            </a:r>
            <a:r>
              <a:rPr lang="en-US" dirty="0"/>
              <a:t>)</a:t>
            </a:r>
          </a:p>
        </p:txBody>
      </p:sp>
      <p:sp>
        <p:nvSpPr>
          <p:cNvPr id="105" name="Right Arrow 104"/>
          <p:cNvSpPr/>
          <p:nvPr/>
        </p:nvSpPr>
        <p:spPr>
          <a:xfrm rot="18900000">
            <a:off x="968087" y="3959910"/>
            <a:ext cx="937191" cy="264516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199955" y="5176642"/>
            <a:ext cx="265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Ordering of operations: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>
          <a:xfrm>
            <a:off x="974545" y="5545974"/>
            <a:ext cx="1717439" cy="336735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enroll(Mario, A</a:t>
            </a:r>
            <a:r>
              <a:rPr lang="en-US" dirty="0"/>
              <a:t>)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6101622" y="5538091"/>
            <a:ext cx="2481915" cy="336735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84200" latinLnBrk="1" hangingPunct="0"/>
            <a:r>
              <a:rPr lang="en-US" dirty="0" err="1">
                <a:solidFill>
                  <a:srgbClr val="000000"/>
                </a:solidFill>
                <a:sym typeface="Helvetica Light"/>
              </a:rPr>
              <a:t>removeTournament</a:t>
            </a:r>
            <a:r>
              <a:rPr lang="en-US" dirty="0">
                <a:solidFill>
                  <a:srgbClr val="000000"/>
                </a:solidFill>
                <a:sym typeface="Helvetica Light"/>
              </a:rPr>
              <a:t>(A)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799040" y="4629105"/>
            <a:ext cx="2068449" cy="336735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enroll(Pac-man, A</a:t>
            </a:r>
            <a:r>
              <a:rPr lang="en-US" dirty="0"/>
              <a:t>)</a:t>
            </a:r>
          </a:p>
        </p:txBody>
      </p:sp>
      <p:sp>
        <p:nvSpPr>
          <p:cNvPr id="110" name="Right Arrow 109"/>
          <p:cNvSpPr/>
          <p:nvPr/>
        </p:nvSpPr>
        <p:spPr>
          <a:xfrm rot="2856798">
            <a:off x="3195674" y="2236889"/>
            <a:ext cx="892007" cy="233180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ight Arrow 112"/>
          <p:cNvSpPr/>
          <p:nvPr/>
        </p:nvSpPr>
        <p:spPr>
          <a:xfrm rot="18900000">
            <a:off x="4225990" y="2226682"/>
            <a:ext cx="892007" cy="2331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2592331" y="1424295"/>
            <a:ext cx="1717439" cy="336735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enroll(Mario, A</a:t>
            </a:r>
            <a:r>
              <a:rPr lang="en-US" dirty="0"/>
              <a:t>)</a:t>
            </a:r>
          </a:p>
        </p:txBody>
      </p:sp>
      <p:sp>
        <p:nvSpPr>
          <p:cNvPr id="115" name="Right Arrow 114"/>
          <p:cNvSpPr/>
          <p:nvPr/>
        </p:nvSpPr>
        <p:spPr>
          <a:xfrm rot="2477944">
            <a:off x="2202822" y="3980383"/>
            <a:ext cx="937191" cy="26451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4758290" y="4629105"/>
            <a:ext cx="2481915" cy="336735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84200" latinLnBrk="1" hangingPunct="0"/>
            <a:r>
              <a:rPr lang="en-US" dirty="0" err="1">
                <a:solidFill>
                  <a:srgbClr val="000000"/>
                </a:solidFill>
                <a:sym typeface="Helvetica Light"/>
              </a:rPr>
              <a:t>removeTournament</a:t>
            </a:r>
            <a:r>
              <a:rPr lang="en-US" dirty="0">
                <a:solidFill>
                  <a:srgbClr val="000000"/>
                </a:solidFill>
                <a:sym typeface="Helvetica Light"/>
              </a:rPr>
              <a:t>(A)</a:t>
            </a:r>
          </a:p>
        </p:txBody>
      </p:sp>
      <p:sp>
        <p:nvSpPr>
          <p:cNvPr id="117" name="Up-Down Arrow 116"/>
          <p:cNvSpPr/>
          <p:nvPr/>
        </p:nvSpPr>
        <p:spPr>
          <a:xfrm>
            <a:off x="5882231" y="2805335"/>
            <a:ext cx="342700" cy="781985"/>
          </a:xfrm>
          <a:prstGeom prst="upDownArrow">
            <a:avLst>
              <a:gd name="adj1" fmla="val 27195"/>
              <a:gd name="adj2" fmla="val 47149"/>
            </a:avLst>
          </a:prstGeom>
          <a:solidFill>
            <a:srgbClr val="F79646"/>
          </a:solidFill>
          <a:ln>
            <a:solidFill>
              <a:srgbClr val="9848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/>
          <p:cNvSpPr/>
          <p:nvPr/>
        </p:nvSpPr>
        <p:spPr>
          <a:xfrm>
            <a:off x="5615406" y="3059609"/>
            <a:ext cx="842957" cy="301007"/>
          </a:xfrm>
          <a:prstGeom prst="rect">
            <a:avLst/>
          </a:prstGeom>
          <a:solidFill>
            <a:srgbClr val="F79646"/>
          </a:solidFill>
          <a:ln>
            <a:solidFill>
              <a:srgbClr val="98480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SYNC</a:t>
            </a:r>
            <a:endParaRPr lang="en-US" dirty="0"/>
          </a:p>
        </p:txBody>
      </p:sp>
      <p:sp>
        <p:nvSpPr>
          <p:cNvPr id="119" name="Right Arrow 118"/>
          <p:cNvSpPr/>
          <p:nvPr/>
        </p:nvSpPr>
        <p:spPr>
          <a:xfrm rot="18900000">
            <a:off x="4950514" y="3959911"/>
            <a:ext cx="937191" cy="264516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/>
          <p:cNvSpPr/>
          <p:nvPr/>
        </p:nvSpPr>
        <p:spPr>
          <a:xfrm rot="2477944">
            <a:off x="6185249" y="3980384"/>
            <a:ext cx="937191" cy="26451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Elbow Connector 11"/>
          <p:cNvCxnSpPr>
            <a:stCxn id="93" idx="6"/>
            <a:endCxn id="53" idx="2"/>
          </p:cNvCxnSpPr>
          <p:nvPr/>
        </p:nvCxnSpPr>
        <p:spPr>
          <a:xfrm flipV="1">
            <a:off x="509659" y="5426868"/>
            <a:ext cx="3961840" cy="524056"/>
          </a:xfrm>
          <a:prstGeom prst="bentConnector3">
            <a:avLst>
              <a:gd name="adj1" fmla="val 67685"/>
            </a:avLst>
          </a:prstGeom>
          <a:ln>
            <a:solidFill>
              <a:srgbClr val="265D6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stCxn id="93" idx="6"/>
            <a:endCxn id="80" idx="2"/>
          </p:cNvCxnSpPr>
          <p:nvPr/>
        </p:nvCxnSpPr>
        <p:spPr>
          <a:xfrm>
            <a:off x="509659" y="5950924"/>
            <a:ext cx="3961840" cy="405113"/>
          </a:xfrm>
          <a:prstGeom prst="bentConnector3">
            <a:avLst>
              <a:gd name="adj1" fmla="val 67685"/>
            </a:avLst>
          </a:prstGeom>
          <a:ln>
            <a:solidFill>
              <a:srgbClr val="265D6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/>
          <p:cNvCxnSpPr>
            <a:stCxn id="53" idx="6"/>
            <a:endCxn id="90" idx="2"/>
          </p:cNvCxnSpPr>
          <p:nvPr/>
        </p:nvCxnSpPr>
        <p:spPr>
          <a:xfrm>
            <a:off x="4810193" y="5426868"/>
            <a:ext cx="3773344" cy="524056"/>
          </a:xfrm>
          <a:prstGeom prst="bentConnector3">
            <a:avLst>
              <a:gd name="adj1" fmla="val 28399"/>
            </a:avLst>
          </a:prstGeom>
          <a:ln>
            <a:solidFill>
              <a:srgbClr val="265D6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/>
          <p:cNvCxnSpPr>
            <a:stCxn id="80" idx="6"/>
            <a:endCxn id="90" idx="2"/>
          </p:cNvCxnSpPr>
          <p:nvPr/>
        </p:nvCxnSpPr>
        <p:spPr>
          <a:xfrm flipV="1">
            <a:off x="4810193" y="5950924"/>
            <a:ext cx="3773344" cy="405113"/>
          </a:xfrm>
          <a:prstGeom prst="bentConnector3">
            <a:avLst>
              <a:gd name="adj1" fmla="val 28386"/>
            </a:avLst>
          </a:prstGeom>
          <a:ln>
            <a:solidFill>
              <a:srgbClr val="265D6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6553144" y="1373742"/>
            <a:ext cx="1905056" cy="1390353"/>
            <a:chOff x="6553144" y="1373742"/>
            <a:chExt cx="1905056" cy="1390353"/>
          </a:xfrm>
        </p:grpSpPr>
        <p:sp>
          <p:nvSpPr>
            <p:cNvPr id="40" name="Rectangle 39"/>
            <p:cNvSpPr/>
            <p:nvPr/>
          </p:nvSpPr>
          <p:spPr>
            <a:xfrm>
              <a:off x="6553144" y="1373742"/>
              <a:ext cx="1905056" cy="1367344"/>
            </a:xfrm>
            <a:prstGeom prst="rect">
              <a:avLst/>
            </a:prstGeom>
            <a:solidFill>
              <a:srgbClr val="D96844"/>
            </a:solidFill>
            <a:ln>
              <a:solidFill>
                <a:srgbClr val="AF3B3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ym typeface="Wingdings"/>
                </a:rPr>
                <a:t>Local operation</a:t>
              </a:r>
            </a:p>
            <a:p>
              <a:r>
                <a:rPr lang="en-US" dirty="0" smtClean="0">
                  <a:sym typeface="Wingdings"/>
                </a:rPr>
                <a:t>Low latency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754461" y="1933098"/>
              <a:ext cx="7037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chemeClr val="bg1"/>
                  </a:solidFill>
                  <a:sym typeface="Wingdings"/>
                </a:rPr>
                <a:t></a:t>
              </a:r>
              <a:endParaRPr lang="en-US" sz="4800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5321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1"/>
    </mc:Choice>
    <mc:Fallback xmlns="">
      <p:transition xmlns:p14="http://schemas.microsoft.com/office/powerpoint/2010/main" spd="slow" advTm="190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80" grpId="0" animBg="1"/>
      <p:bldP spid="90" grpId="0" animBg="1"/>
      <p:bldP spid="102" grpId="0" animBg="1"/>
      <p:bldP spid="105" grpId="0" animBg="1"/>
      <p:bldP spid="107" grpId="0" animBg="1"/>
      <p:bldP spid="108" grpId="0" animBg="1"/>
      <p:bldP spid="109" grpId="0" animBg="1"/>
      <p:bldP spid="110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Background</a:t>
            </a:r>
          </a:p>
          <a:p>
            <a:r>
              <a:rPr lang="en-US" dirty="0" smtClean="0"/>
              <a:t>Explicit Consistency</a:t>
            </a:r>
          </a:p>
          <a:p>
            <a:r>
              <a:rPr lang="en-US" dirty="0" smtClean="0"/>
              <a:t>Indigo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4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78"/>
    </mc:Choice>
    <mc:Fallback xmlns="">
      <p:transition xmlns:p14="http://schemas.microsoft.com/office/powerpoint/2010/main" spd="slow" advTm="1567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Programmer specifies application invariant.</a:t>
            </a:r>
          </a:p>
          <a:p>
            <a:endParaRPr lang="en-US" dirty="0" smtClean="0"/>
          </a:p>
          <a:p>
            <a:r>
              <a:rPr lang="en-US" dirty="0" smtClean="0"/>
              <a:t>System ensures that every state transition preserves the invariant.</a:t>
            </a:r>
          </a:p>
          <a:p>
            <a:endParaRPr lang="en-US" dirty="0" smtClean="0"/>
          </a:p>
          <a:p>
            <a:r>
              <a:rPr lang="en-US" dirty="0" smtClean="0"/>
              <a:t>Opportunity to improve performance by not restricting execution ordering.</a:t>
            </a: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5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33"/>
    </mc:Choice>
    <mc:Fallback xmlns="">
      <p:transition xmlns:p14="http://schemas.microsoft.com/office/powerpoint/2010/main" spd="slow" advTm="2743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63583"/>
            <a:ext cx="8229600" cy="954056"/>
          </a:xfrm>
        </p:spPr>
        <p:txBody>
          <a:bodyPr>
            <a:noAutofit/>
          </a:bodyPr>
          <a:lstStyle/>
          <a:p>
            <a:r>
              <a:rPr lang="en-US" sz="3600" dirty="0" smtClean="0"/>
              <a:t>A METHODOLOGY FOR </a:t>
            </a:r>
            <a:br>
              <a:rPr lang="en-US" sz="3600" dirty="0" smtClean="0"/>
            </a:br>
            <a:r>
              <a:rPr lang="en-US" sz="3600" dirty="0" smtClean="0"/>
              <a:t>EXPLICIT CONSISTENCY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90791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Identify </a:t>
            </a:r>
            <a:r>
              <a:rPr lang="en-US" i="1" dirty="0"/>
              <a:t>I-</a:t>
            </a:r>
            <a:r>
              <a:rPr lang="en-US" i="1" dirty="0" smtClean="0"/>
              <a:t>offenders</a:t>
            </a:r>
          </a:p>
          <a:p>
            <a:pPr lvl="1"/>
            <a:r>
              <a:rPr lang="en-US" dirty="0" smtClean="0"/>
              <a:t>Static analysis identifies operations that may break invariants when executed concurrently.</a:t>
            </a:r>
            <a:endParaRPr lang="en-US" dirty="0"/>
          </a:p>
          <a:p>
            <a:endParaRPr lang="en-US" dirty="0"/>
          </a:p>
          <a:p>
            <a:r>
              <a:rPr lang="en-US" dirty="0"/>
              <a:t>Choose reservations</a:t>
            </a:r>
          </a:p>
          <a:p>
            <a:pPr lvl="1"/>
            <a:r>
              <a:rPr lang="en-US" dirty="0" smtClean="0"/>
              <a:t>Efficient </a:t>
            </a:r>
            <a:r>
              <a:rPr lang="en-US" dirty="0"/>
              <a:t>mechanism to execute </a:t>
            </a:r>
            <a:r>
              <a:rPr lang="en-US" i="1" dirty="0"/>
              <a:t>I-offenders</a:t>
            </a:r>
            <a:r>
              <a:rPr lang="en-US" dirty="0"/>
              <a:t> </a:t>
            </a:r>
            <a:r>
              <a:rPr lang="en-US" dirty="0" smtClean="0"/>
              <a:t>avoiding coordination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Instrument application code with selected mechanism.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16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562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42"/>
    </mc:Choice>
    <mc:Fallback xmlns="">
      <p:transition xmlns:p14="http://schemas.microsoft.com/office/powerpoint/2010/main" spd="slow" advTm="5704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63583"/>
            <a:ext cx="8229600" cy="954056"/>
          </a:xfrm>
        </p:spPr>
        <p:txBody>
          <a:bodyPr>
            <a:noAutofit/>
          </a:bodyPr>
          <a:lstStyle/>
          <a:p>
            <a:r>
              <a:rPr lang="en-US" sz="3600" dirty="0" smtClean="0"/>
              <a:t>A METHODOLOGY FOR </a:t>
            </a:r>
            <a:br>
              <a:rPr lang="en-US" sz="3600" dirty="0" smtClean="0"/>
            </a:br>
            <a:r>
              <a:rPr lang="en-US" sz="3600" dirty="0" smtClean="0"/>
              <a:t>EXPLICIT CONSISTENCY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2319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Identify </a:t>
            </a:r>
            <a:r>
              <a:rPr lang="en-US" i="1" dirty="0"/>
              <a:t>I-offenders</a:t>
            </a:r>
          </a:p>
          <a:p>
            <a:pPr lvl="1"/>
            <a:r>
              <a:rPr lang="en-US" dirty="0" smtClean="0"/>
              <a:t>Static </a:t>
            </a:r>
            <a:r>
              <a:rPr lang="en-US" dirty="0"/>
              <a:t>analysis identifies operations that </a:t>
            </a:r>
            <a:r>
              <a:rPr lang="en-US" dirty="0" smtClean="0"/>
              <a:t>may break </a:t>
            </a:r>
            <a:r>
              <a:rPr lang="en-US" dirty="0"/>
              <a:t>invariants when executed concurrently.</a:t>
            </a:r>
          </a:p>
          <a:p>
            <a:endParaRPr lang="en-US" dirty="0"/>
          </a:p>
          <a:p>
            <a:r>
              <a:rPr lang="en-US" dirty="0">
                <a:solidFill>
                  <a:srgbClr val="BFBFBF"/>
                </a:solidFill>
              </a:rPr>
              <a:t>Choose reservations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Efficient mechanism to execute </a:t>
            </a:r>
            <a:r>
              <a:rPr lang="en-US" i="1" dirty="0">
                <a:solidFill>
                  <a:srgbClr val="BFBFBF"/>
                </a:solidFill>
              </a:rPr>
              <a:t>I-offenders</a:t>
            </a:r>
            <a:r>
              <a:rPr lang="en-US" dirty="0">
                <a:solidFill>
                  <a:srgbClr val="BFBFBF"/>
                </a:solidFill>
              </a:rPr>
              <a:t> </a:t>
            </a:r>
            <a:r>
              <a:rPr lang="en-US" dirty="0" smtClean="0">
                <a:solidFill>
                  <a:srgbClr val="BFBFBF"/>
                </a:solidFill>
              </a:rPr>
              <a:t>avoiding coordination</a:t>
            </a:r>
            <a:r>
              <a:rPr lang="en-US" dirty="0">
                <a:solidFill>
                  <a:srgbClr val="BFBFBF"/>
                </a:solidFill>
              </a:rPr>
              <a:t>.</a:t>
            </a:r>
          </a:p>
          <a:p>
            <a:pPr lvl="1"/>
            <a:endParaRPr lang="en-US" dirty="0">
              <a:solidFill>
                <a:srgbClr val="BFBFBF"/>
              </a:solidFill>
            </a:endParaRPr>
          </a:p>
          <a:p>
            <a:r>
              <a:rPr lang="en-US" dirty="0">
                <a:solidFill>
                  <a:srgbClr val="BFBFBF"/>
                </a:solidFill>
              </a:rPr>
              <a:t>Instrument application code with selected mechanism.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21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66"/>
    </mc:Choice>
    <mc:Fallback xmlns="">
      <p:transition xmlns:p14="http://schemas.microsoft.com/office/powerpoint/2010/main" spd="slow" advTm="1336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3737"/>
            <a:ext cx="9144000" cy="93390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STATIC ANALYSIS: </a:t>
            </a:r>
            <a:r>
              <a:rPr lang="en-US" sz="2800" dirty="0" smtClean="0"/>
              <a:t>APPLICATION MODEL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8556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Programmer specifies:</a:t>
            </a:r>
          </a:p>
          <a:p>
            <a:pPr lvl="1"/>
            <a:r>
              <a:rPr lang="en-US" dirty="0" smtClean="0"/>
              <a:t>Invariant:</a:t>
            </a:r>
          </a:p>
          <a:p>
            <a:pPr marL="457200" lvl="1" indent="0">
              <a:buNone/>
            </a:pPr>
            <a:r>
              <a:rPr lang="en-US" sz="2000" i="1" dirty="0" smtClean="0"/>
              <a:t>	“Players </a:t>
            </a:r>
            <a:r>
              <a:rPr lang="en-US" sz="2000" i="1" dirty="0"/>
              <a:t>can only participate in </a:t>
            </a:r>
            <a:r>
              <a:rPr lang="en-US" sz="2000" i="1" dirty="0" smtClean="0"/>
              <a:t>existing tournaments.”</a:t>
            </a:r>
            <a:endParaRPr lang="en-US" sz="2000" i="1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Operations’ side effects:</a:t>
            </a:r>
          </a:p>
          <a:p>
            <a:pPr marL="457200" lvl="1" indent="0">
              <a:buNone/>
            </a:pPr>
            <a:endParaRPr lang="en-US" sz="2400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33195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i="1" dirty="0" err="1" smtClean="0">
                <a:solidFill>
                  <a:srgbClr val="AF3B3C"/>
                </a:solidFill>
                <a:latin typeface="Times New Roman"/>
                <a:cs typeface="Times New Roman"/>
              </a:rPr>
              <a:t>Inv</a:t>
            </a:r>
            <a:r>
              <a:rPr lang="en-US" sz="2400" i="1" dirty="0" smtClean="0">
                <a:solidFill>
                  <a:srgbClr val="AF3B3C"/>
                </a:solidFill>
              </a:rPr>
              <a:t> = enrolled(</a:t>
            </a:r>
            <a:r>
              <a:rPr lang="en-US" sz="2400" i="1" dirty="0" err="1">
                <a:solidFill>
                  <a:srgbClr val="AF3B3C"/>
                </a:solidFill>
              </a:rPr>
              <a:t>p,t</a:t>
            </a:r>
            <a:r>
              <a:rPr lang="en-US" sz="2400" i="1" dirty="0">
                <a:solidFill>
                  <a:srgbClr val="AF3B3C"/>
                </a:solidFill>
              </a:rPr>
              <a:t>) </a:t>
            </a:r>
            <a:r>
              <a:rPr lang="en-US" sz="2400" dirty="0" smtClean="0">
                <a:solidFill>
                  <a:srgbClr val="AF3B3C"/>
                </a:solidFill>
              </a:rPr>
              <a:t>⇒</a:t>
            </a:r>
            <a:r>
              <a:rPr lang="en-US" sz="2400" i="1" dirty="0" smtClean="0">
                <a:solidFill>
                  <a:srgbClr val="AF3B3C"/>
                </a:solidFill>
              </a:rPr>
              <a:t> player</a:t>
            </a:r>
            <a:r>
              <a:rPr lang="en-US" sz="2400" i="1" dirty="0">
                <a:solidFill>
                  <a:srgbClr val="AF3B3C"/>
                </a:solidFill>
              </a:rPr>
              <a:t>(p) </a:t>
            </a:r>
            <a:r>
              <a:rPr lang="en-US" sz="2400" dirty="0">
                <a:solidFill>
                  <a:srgbClr val="AF3B3C"/>
                </a:solidFill>
              </a:rPr>
              <a:t>∧</a:t>
            </a:r>
            <a:r>
              <a:rPr lang="en-US" sz="2400" i="1" dirty="0">
                <a:solidFill>
                  <a:srgbClr val="AF3B3C"/>
                </a:solidFill>
              </a:rPr>
              <a:t> </a:t>
            </a:r>
            <a:r>
              <a:rPr lang="en-US" sz="2400" i="1" dirty="0" smtClean="0">
                <a:solidFill>
                  <a:srgbClr val="AF3B3C"/>
                </a:solidFill>
              </a:rPr>
              <a:t>tournament</a:t>
            </a:r>
            <a:r>
              <a:rPr lang="en-US" sz="2400" i="1" dirty="0">
                <a:solidFill>
                  <a:srgbClr val="AF3B3C"/>
                </a:solidFill>
              </a:rPr>
              <a:t>(t)</a:t>
            </a:r>
          </a:p>
        </p:txBody>
      </p:sp>
      <p:sp>
        <p:nvSpPr>
          <p:cNvPr id="7" name="Rectangle 6"/>
          <p:cNvSpPr/>
          <p:nvPr/>
        </p:nvSpPr>
        <p:spPr>
          <a:xfrm>
            <a:off x="5382130" y="4800438"/>
            <a:ext cx="3289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sz="2800" dirty="0" smtClean="0">
                <a:solidFill>
                  <a:srgbClr val="AF3B3C"/>
                </a:solidFill>
              </a:rPr>
              <a:t>{</a:t>
            </a:r>
            <a:r>
              <a:rPr lang="en-US" sz="2800" i="1" dirty="0">
                <a:solidFill>
                  <a:srgbClr val="AF3B3C"/>
                </a:solidFill>
              </a:rPr>
              <a:t>enrolled</a:t>
            </a:r>
            <a:r>
              <a:rPr lang="en-US" sz="2800" dirty="0" smtClean="0">
                <a:solidFill>
                  <a:srgbClr val="AF3B3C"/>
                </a:solidFill>
              </a:rPr>
              <a:t>(</a:t>
            </a:r>
            <a:r>
              <a:rPr lang="en-US" sz="2800" dirty="0" err="1">
                <a:solidFill>
                  <a:srgbClr val="AF3B3C"/>
                </a:solidFill>
              </a:rPr>
              <a:t>p,t</a:t>
            </a:r>
            <a:r>
              <a:rPr lang="en-US" sz="2800" dirty="0" smtClean="0">
                <a:solidFill>
                  <a:srgbClr val="AF3B3C"/>
                </a:solidFill>
              </a:rPr>
              <a:t>) := true </a:t>
            </a:r>
            <a:r>
              <a:rPr lang="en-US" sz="2800" dirty="0">
                <a:solidFill>
                  <a:srgbClr val="AF3B3C"/>
                </a:solidFill>
              </a:rPr>
              <a:t>} </a:t>
            </a:r>
          </a:p>
        </p:txBody>
      </p:sp>
      <p:sp>
        <p:nvSpPr>
          <p:cNvPr id="8" name="Rectangle 7"/>
          <p:cNvSpPr/>
          <p:nvPr/>
        </p:nvSpPr>
        <p:spPr>
          <a:xfrm>
            <a:off x="3327328" y="4803450"/>
            <a:ext cx="1822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sz="2800" dirty="0"/>
              <a:t>enroll (</a:t>
            </a:r>
            <a:r>
              <a:rPr lang="en-US" sz="2800" dirty="0" err="1"/>
              <a:t>p,t</a:t>
            </a:r>
            <a:r>
              <a:rPr lang="en-US" sz="2800" dirty="0"/>
              <a:t>):</a:t>
            </a:r>
          </a:p>
        </p:txBody>
      </p:sp>
      <p:sp>
        <p:nvSpPr>
          <p:cNvPr id="9" name="Rectangle 8"/>
          <p:cNvSpPr/>
          <p:nvPr/>
        </p:nvSpPr>
        <p:spPr>
          <a:xfrm>
            <a:off x="1568784" y="5501484"/>
            <a:ext cx="3581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removeTournament</a:t>
            </a:r>
            <a:r>
              <a:rPr lang="en-US" sz="2800" dirty="0"/>
              <a:t>(t):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01668" y="5501484"/>
            <a:ext cx="3646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sz="2800" dirty="0" smtClean="0">
                <a:solidFill>
                  <a:srgbClr val="AF3B3C"/>
                </a:solidFill>
              </a:rPr>
              <a:t>{ </a:t>
            </a:r>
            <a:r>
              <a:rPr lang="en-US" sz="2800" i="1" dirty="0" smtClean="0">
                <a:solidFill>
                  <a:srgbClr val="AF3B3C"/>
                </a:solidFill>
              </a:rPr>
              <a:t>tournament</a:t>
            </a:r>
            <a:r>
              <a:rPr lang="en-US" sz="2800" dirty="0">
                <a:solidFill>
                  <a:srgbClr val="AF3B3C"/>
                </a:solidFill>
              </a:rPr>
              <a:t>(t) </a:t>
            </a:r>
            <a:r>
              <a:rPr lang="en-US" sz="2800" dirty="0" smtClean="0">
                <a:solidFill>
                  <a:srgbClr val="AF3B3C"/>
                </a:solidFill>
              </a:rPr>
              <a:t>:= false}</a:t>
            </a:r>
            <a:endParaRPr lang="en-US" sz="2800" dirty="0">
              <a:solidFill>
                <a:srgbClr val="AF3B3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85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22"/>
    </mc:Choice>
    <mc:Fallback xmlns="">
      <p:transition xmlns:p14="http://schemas.microsoft.com/office/powerpoint/2010/main" spd="slow" advTm="5432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7559765" y="3746194"/>
            <a:ext cx="338694" cy="338694"/>
          </a:xfrm>
          <a:prstGeom prst="ellipse">
            <a:avLst/>
          </a:prstGeom>
          <a:solidFill>
            <a:srgbClr val="8BB0DD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STATIC ANALYSIS: </a:t>
            </a:r>
            <a:r>
              <a:rPr lang="en-US" sz="3600" dirty="0" smtClean="0"/>
              <a:t>ALGORITHM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6362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i="1" dirty="0" err="1" smtClean="0">
                <a:latin typeface="Times New Roman"/>
                <a:cs typeface="Times New Roman"/>
              </a:rPr>
              <a:t>Inv</a:t>
            </a:r>
            <a:r>
              <a:rPr lang="en-US" sz="2400" i="1" dirty="0" smtClean="0"/>
              <a:t> = </a:t>
            </a:r>
            <a:r>
              <a:rPr lang="en-US" sz="2400" i="1" dirty="0" smtClean="0">
                <a:latin typeface="+mn-lt"/>
              </a:rPr>
              <a:t>enrolled</a:t>
            </a:r>
            <a:r>
              <a:rPr lang="en-US" sz="2400" dirty="0" smtClean="0">
                <a:latin typeface="+mn-lt"/>
              </a:rPr>
              <a:t>(</a:t>
            </a:r>
            <a:r>
              <a:rPr lang="en-US" sz="2400" dirty="0" err="1">
                <a:latin typeface="+mn-lt"/>
              </a:rPr>
              <a:t>p,t</a:t>
            </a:r>
            <a:r>
              <a:rPr lang="en-US" sz="2400" dirty="0">
                <a:latin typeface="+mn-lt"/>
              </a:rPr>
              <a:t>) </a:t>
            </a:r>
            <a:r>
              <a:rPr lang="en-US" sz="2400" dirty="0" smtClean="0">
                <a:latin typeface="+mn-lt"/>
              </a:rPr>
              <a:t>⇒ </a:t>
            </a:r>
            <a:r>
              <a:rPr lang="en-US" sz="2400" i="1" dirty="0" smtClean="0">
                <a:latin typeface="+mn-lt"/>
              </a:rPr>
              <a:t>player</a:t>
            </a:r>
            <a:r>
              <a:rPr lang="en-US" sz="2400" dirty="0">
                <a:latin typeface="+mn-lt"/>
              </a:rPr>
              <a:t>(p) ∧ </a:t>
            </a:r>
            <a:r>
              <a:rPr lang="en-US" sz="2400" i="1" dirty="0" smtClean="0">
                <a:latin typeface="+mn-lt"/>
              </a:rPr>
              <a:t>tournament</a:t>
            </a:r>
            <a:r>
              <a:rPr lang="en-US" sz="2400" dirty="0">
                <a:latin typeface="+mn-lt"/>
              </a:rPr>
              <a:t>(t)</a:t>
            </a:r>
          </a:p>
          <a:p>
            <a:pPr marL="0" lvl="1" indent="0">
              <a:buNone/>
            </a:pPr>
            <a:endParaRPr lang="en-US" dirty="0"/>
          </a:p>
          <a:p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4840" y="6590031"/>
            <a:ext cx="7772400" cy="267970"/>
          </a:xfrm>
        </p:spPr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5840" y="6590031"/>
            <a:ext cx="457200" cy="267970"/>
          </a:xfrm>
        </p:spPr>
        <p:txBody>
          <a:bodyPr/>
          <a:lstStyle/>
          <a:p>
            <a:fld id="{3CED434D-16EA-3A44-A448-1297DE05769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72583" y="2814256"/>
            <a:ext cx="320417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enroll(</a:t>
            </a:r>
            <a:r>
              <a:rPr kumimoji="0" lang="en-US" sz="2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p,t</a:t>
            </a: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)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2583" y="4584090"/>
            <a:ext cx="322798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removeTournament</a:t>
            </a: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(</a:t>
            </a:r>
            <a:r>
              <a:rPr lang="en-US" sz="2000" dirty="0">
                <a:solidFill>
                  <a:srgbClr val="000000"/>
                </a:solidFill>
                <a:sym typeface="Helvetica Light"/>
              </a:rPr>
              <a:t>t</a:t>
            </a: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)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883920" y="4724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23" name="Curved Connector 22"/>
          <p:cNvCxnSpPr>
            <a:stCxn id="34" idx="0"/>
            <a:endCxn id="35" idx="2"/>
          </p:cNvCxnSpPr>
          <p:nvPr/>
        </p:nvCxnSpPr>
        <p:spPr>
          <a:xfrm rot="5400000" flipH="1" flipV="1">
            <a:off x="2476932" y="2059987"/>
            <a:ext cx="598833" cy="2856436"/>
          </a:xfrm>
          <a:prstGeom prst="curvedConnector2">
            <a:avLst/>
          </a:prstGeom>
          <a:ln>
            <a:tailEnd type="arrow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33" name="Curved Connector 32"/>
          <p:cNvCxnSpPr>
            <a:stCxn id="34" idx="4"/>
            <a:endCxn id="36" idx="2"/>
          </p:cNvCxnSpPr>
          <p:nvPr/>
        </p:nvCxnSpPr>
        <p:spPr>
          <a:xfrm rot="16200000" flipH="1">
            <a:off x="2547461" y="2926984"/>
            <a:ext cx="457775" cy="2856436"/>
          </a:xfrm>
          <a:prstGeom prst="curvedConnector2">
            <a:avLst/>
          </a:prstGeom>
          <a:ln>
            <a:tailEnd type="arrow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34" name="Oval 33"/>
          <p:cNvSpPr/>
          <p:nvPr/>
        </p:nvSpPr>
        <p:spPr>
          <a:xfrm>
            <a:off x="1178783" y="3787621"/>
            <a:ext cx="338694" cy="338694"/>
          </a:xfrm>
          <a:prstGeom prst="ellipse">
            <a:avLst/>
          </a:prstGeom>
          <a:solidFill>
            <a:srgbClr val="8BB0DD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204566" y="3019441"/>
            <a:ext cx="338694" cy="338694"/>
          </a:xfrm>
          <a:prstGeom prst="ellipse">
            <a:avLst/>
          </a:prstGeom>
          <a:solidFill>
            <a:srgbClr val="8BB0DD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204566" y="4414743"/>
            <a:ext cx="338694" cy="338694"/>
          </a:xfrm>
          <a:prstGeom prst="ellipse">
            <a:avLst/>
          </a:prstGeom>
          <a:solidFill>
            <a:srgbClr val="8BB0DD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97508" y="3725571"/>
            <a:ext cx="1081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latin typeface="Times New Roman"/>
                <a:cs typeface="Times New Roman"/>
              </a:rPr>
              <a:t>Inv</a:t>
            </a:r>
            <a:r>
              <a:rPr lang="en-US" i="1" dirty="0"/>
              <a:t> </a:t>
            </a:r>
            <a:r>
              <a:rPr lang="en-US" i="1" dirty="0" smtClean="0"/>
              <a:t>= true</a:t>
            </a:r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7559765" y="3748123"/>
            <a:ext cx="338694" cy="33869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Curved Connector 52"/>
          <p:cNvCxnSpPr>
            <a:stCxn id="35" idx="6"/>
            <a:endCxn id="51" idx="0"/>
          </p:cNvCxnSpPr>
          <p:nvPr/>
        </p:nvCxnSpPr>
        <p:spPr>
          <a:xfrm>
            <a:off x="4543260" y="3188788"/>
            <a:ext cx="3185852" cy="559335"/>
          </a:xfrm>
          <a:prstGeom prst="curvedConnector2">
            <a:avLst/>
          </a:prstGeom>
          <a:ln>
            <a:tailEnd type="arrow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56" name="Curved Connector 55"/>
          <p:cNvCxnSpPr>
            <a:stCxn id="36" idx="6"/>
            <a:endCxn id="51" idx="4"/>
          </p:cNvCxnSpPr>
          <p:nvPr/>
        </p:nvCxnSpPr>
        <p:spPr>
          <a:xfrm flipV="1">
            <a:off x="4543260" y="4086817"/>
            <a:ext cx="3185852" cy="497273"/>
          </a:xfrm>
          <a:prstGeom prst="curvedConnector2">
            <a:avLst/>
          </a:prstGeom>
          <a:ln>
            <a:tailEnd type="arrow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63" name="Rectangle 62"/>
          <p:cNvSpPr/>
          <p:nvPr/>
        </p:nvSpPr>
        <p:spPr>
          <a:xfrm>
            <a:off x="7898459" y="3729146"/>
            <a:ext cx="1152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latin typeface="Times New Roman"/>
                <a:cs typeface="Times New Roman"/>
              </a:rPr>
              <a:t>Inv</a:t>
            </a:r>
            <a:r>
              <a:rPr lang="en-US" i="1" dirty="0"/>
              <a:t> </a:t>
            </a:r>
            <a:r>
              <a:rPr lang="en-US" i="1" dirty="0" smtClean="0"/>
              <a:t>= false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12921" y="2251260"/>
            <a:ext cx="3879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err="1">
                <a:solidFill>
                  <a:srgbClr val="AF3B3C"/>
                </a:solidFill>
                <a:latin typeface="Times New Roman"/>
                <a:cs typeface="Times New Roman"/>
              </a:rPr>
              <a:t>Inv</a:t>
            </a:r>
            <a:r>
              <a:rPr lang="en-US" i="1" dirty="0">
                <a:solidFill>
                  <a:srgbClr val="AF3B3C"/>
                </a:solidFill>
              </a:rPr>
              <a:t> = </a:t>
            </a:r>
            <a:r>
              <a:rPr lang="en-US" i="1" dirty="0" smtClean="0">
                <a:solidFill>
                  <a:srgbClr val="AF3B3C"/>
                </a:solidFill>
              </a:rPr>
              <a:t>true</a:t>
            </a:r>
            <a:r>
              <a:rPr lang="en-US" dirty="0" smtClean="0">
                <a:solidFill>
                  <a:srgbClr val="AF3B3C"/>
                </a:solidFill>
              </a:rPr>
              <a:t> </a:t>
            </a:r>
            <a:r>
              <a:rPr lang="en-US" dirty="0">
                <a:solidFill>
                  <a:srgbClr val="AF3B3C"/>
                </a:solidFill>
              </a:rPr>
              <a:t>⇒ </a:t>
            </a:r>
            <a:r>
              <a:rPr lang="en-US" i="1" dirty="0">
                <a:solidFill>
                  <a:srgbClr val="AF3B3C"/>
                </a:solidFill>
              </a:rPr>
              <a:t>player</a:t>
            </a:r>
            <a:r>
              <a:rPr lang="en-US" dirty="0">
                <a:solidFill>
                  <a:srgbClr val="AF3B3C"/>
                </a:solidFill>
              </a:rPr>
              <a:t>(p) ∧ </a:t>
            </a:r>
            <a:r>
              <a:rPr lang="en-US" i="1" dirty="0">
                <a:solidFill>
                  <a:srgbClr val="AF3B3C"/>
                </a:solidFill>
              </a:rPr>
              <a:t>tournament</a:t>
            </a:r>
            <a:r>
              <a:rPr lang="en-US" dirty="0">
                <a:solidFill>
                  <a:srgbClr val="AF3B3C"/>
                </a:solidFill>
              </a:rPr>
              <a:t>(t)</a:t>
            </a:r>
          </a:p>
        </p:txBody>
      </p:sp>
      <p:sp>
        <p:nvSpPr>
          <p:cNvPr id="9" name="Rectangle 8"/>
          <p:cNvSpPr/>
          <p:nvPr/>
        </p:nvSpPr>
        <p:spPr>
          <a:xfrm>
            <a:off x="6491470" y="1432996"/>
            <a:ext cx="2136589" cy="1688353"/>
          </a:xfrm>
          <a:prstGeom prst="rect">
            <a:avLst/>
          </a:prstGeom>
          <a:solidFill>
            <a:srgbClr val="D9684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Use SMT Solver to test all pairs of </a:t>
            </a:r>
            <a:r>
              <a:rPr lang="en-US" dirty="0" smtClean="0">
                <a:solidFill>
                  <a:schemeClr val="bg1"/>
                </a:solidFill>
              </a:rPr>
              <a:t>operations.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78605" y="5111960"/>
            <a:ext cx="2605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err="1">
                <a:solidFill>
                  <a:srgbClr val="AF3B3C"/>
                </a:solidFill>
                <a:latin typeface="Times New Roman"/>
                <a:cs typeface="Times New Roman"/>
              </a:rPr>
              <a:t>Inv</a:t>
            </a:r>
            <a:r>
              <a:rPr lang="en-US" i="1" dirty="0">
                <a:solidFill>
                  <a:srgbClr val="AF3B3C"/>
                </a:solidFill>
              </a:rPr>
              <a:t> = enrolled(</a:t>
            </a:r>
            <a:r>
              <a:rPr lang="en-US" i="1" dirty="0" err="1">
                <a:solidFill>
                  <a:srgbClr val="AF3B3C"/>
                </a:solidFill>
              </a:rPr>
              <a:t>p,t</a:t>
            </a:r>
            <a:r>
              <a:rPr lang="en-US" i="1" dirty="0">
                <a:solidFill>
                  <a:srgbClr val="AF3B3C"/>
                </a:solidFill>
              </a:rPr>
              <a:t>) </a:t>
            </a:r>
            <a:r>
              <a:rPr lang="en-US" dirty="0">
                <a:solidFill>
                  <a:srgbClr val="AF3B3C"/>
                </a:solidFill>
              </a:rPr>
              <a:t>⇒ </a:t>
            </a:r>
            <a:r>
              <a:rPr lang="en-US" i="1" dirty="0" smtClean="0">
                <a:solidFill>
                  <a:srgbClr val="AF3B3C"/>
                </a:solidFill>
              </a:rPr>
              <a:t>false</a:t>
            </a:r>
            <a:endParaRPr lang="en-US" dirty="0">
              <a:solidFill>
                <a:srgbClr val="AF3B3C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779257" y="4414743"/>
            <a:ext cx="1846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err="1">
                <a:solidFill>
                  <a:srgbClr val="AF3B3C"/>
                </a:solidFill>
                <a:latin typeface="Times New Roman"/>
                <a:cs typeface="Times New Roman"/>
              </a:rPr>
              <a:t>Inv</a:t>
            </a:r>
            <a:r>
              <a:rPr lang="en-US" i="1" dirty="0">
                <a:solidFill>
                  <a:srgbClr val="AF3B3C"/>
                </a:solidFill>
              </a:rPr>
              <a:t> = </a:t>
            </a:r>
            <a:r>
              <a:rPr lang="en-US" i="1" dirty="0" smtClean="0">
                <a:solidFill>
                  <a:srgbClr val="AF3B3C"/>
                </a:solidFill>
              </a:rPr>
              <a:t>true</a:t>
            </a:r>
            <a:r>
              <a:rPr lang="en-US" dirty="0" smtClean="0">
                <a:solidFill>
                  <a:srgbClr val="AF3B3C"/>
                </a:solidFill>
              </a:rPr>
              <a:t> </a:t>
            </a:r>
            <a:r>
              <a:rPr lang="en-US" dirty="0">
                <a:solidFill>
                  <a:srgbClr val="AF3B3C"/>
                </a:solidFill>
              </a:rPr>
              <a:t>⇒ </a:t>
            </a:r>
            <a:r>
              <a:rPr lang="en-US" i="1" dirty="0" smtClean="0">
                <a:solidFill>
                  <a:srgbClr val="AF3B3C"/>
                </a:solidFill>
              </a:rPr>
              <a:t>false</a:t>
            </a:r>
            <a:endParaRPr lang="en-US" dirty="0">
              <a:solidFill>
                <a:srgbClr val="AF3B3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714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287"/>
    </mc:Choice>
    <mc:Fallback xmlns="">
      <p:transition xmlns:p14="http://schemas.microsoft.com/office/powerpoint/2010/main" spd="slow" advTm="8728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3" grpId="0"/>
      <p:bldP spid="18" grpId="0"/>
      <p:bldP spid="35" grpId="0" animBg="1"/>
      <p:bldP spid="36" grpId="0" animBg="1"/>
      <p:bldP spid="51" grpId="0" animBg="1"/>
      <p:bldP spid="63" grpId="0"/>
      <p:bldP spid="6" grpId="0"/>
      <p:bldP spid="9" grpId="0" animBg="1"/>
      <p:bldP spid="37" grpId="0"/>
      <p:bldP spid="39" grpId="0"/>
      <p:bldP spid="3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INTERNET SERVICES NOWADAYS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Services </a:t>
            </a:r>
            <a:r>
              <a:rPr lang="en-US" dirty="0" smtClean="0"/>
              <a:t>operate on a global scale.</a:t>
            </a:r>
          </a:p>
          <a:p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unprecedented number of people are </a:t>
            </a:r>
            <a:r>
              <a:rPr lang="en-US" dirty="0" smtClean="0"/>
              <a:t>using internet services.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25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"/>
    </mc:Choice>
    <mc:Fallback xmlns="">
      <p:transition xmlns:p14="http://schemas.microsoft.com/office/powerpoint/2010/main" spd="slow" advTm="25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63583"/>
            <a:ext cx="8229600" cy="954056"/>
          </a:xfrm>
        </p:spPr>
        <p:txBody>
          <a:bodyPr>
            <a:noAutofit/>
          </a:bodyPr>
          <a:lstStyle/>
          <a:p>
            <a:r>
              <a:rPr lang="en-US" sz="3600" dirty="0" smtClean="0"/>
              <a:t>A METHODOLOGY FOR </a:t>
            </a:r>
            <a:br>
              <a:rPr lang="en-US" sz="3600" dirty="0" smtClean="0"/>
            </a:br>
            <a:r>
              <a:rPr lang="en-US" sz="3600" dirty="0" smtClean="0"/>
              <a:t>EXPLICIT CONSISTENCY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2319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BFBFBF"/>
                </a:solidFill>
              </a:rPr>
              <a:t>Identify </a:t>
            </a:r>
            <a:r>
              <a:rPr lang="en-US" i="1" dirty="0">
                <a:solidFill>
                  <a:srgbClr val="BFBFBF"/>
                </a:solidFill>
              </a:rPr>
              <a:t>I-offenders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Static analysis identifies operations </a:t>
            </a:r>
            <a:r>
              <a:rPr lang="en-US" dirty="0" smtClean="0">
                <a:solidFill>
                  <a:srgbClr val="BFBFBF"/>
                </a:solidFill>
              </a:rPr>
              <a:t>that may </a:t>
            </a:r>
            <a:r>
              <a:rPr lang="en-US" dirty="0">
                <a:solidFill>
                  <a:srgbClr val="BFBFBF"/>
                </a:solidFill>
              </a:rPr>
              <a:t>break invariants when executed concurrently.</a:t>
            </a:r>
          </a:p>
          <a:p>
            <a:endParaRPr lang="en-US" dirty="0"/>
          </a:p>
          <a:p>
            <a:r>
              <a:rPr lang="en-US" dirty="0"/>
              <a:t>Choose reservations</a:t>
            </a:r>
          </a:p>
          <a:p>
            <a:pPr lvl="1"/>
            <a:r>
              <a:rPr lang="en-US" dirty="0"/>
              <a:t>Efficient mechanism to execute </a:t>
            </a:r>
            <a:r>
              <a:rPr lang="en-US" i="1" dirty="0"/>
              <a:t>I-offenders</a:t>
            </a:r>
            <a:r>
              <a:rPr lang="en-US" dirty="0"/>
              <a:t> </a:t>
            </a:r>
            <a:r>
              <a:rPr lang="en-US" dirty="0" smtClean="0"/>
              <a:t>avoiding coordination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BFBFBF"/>
                </a:solidFill>
              </a:rPr>
              <a:t>Instrument application code with selected mechanism.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22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6"/>
    </mc:Choice>
    <mc:Fallback xmlns="">
      <p:transition xmlns:p14="http://schemas.microsoft.com/office/powerpoint/2010/main" spd="slow" advTm="777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4826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Mechanisms to control the execution of </a:t>
            </a:r>
            <a:r>
              <a:rPr lang="en-US" i="1" dirty="0" smtClean="0"/>
              <a:t>I-offenders </a:t>
            </a:r>
            <a:r>
              <a:rPr lang="en-US" dirty="0" smtClean="0"/>
              <a:t>without breaking invariants.</a:t>
            </a:r>
          </a:p>
          <a:p>
            <a:endParaRPr lang="en-US" dirty="0" smtClean="0"/>
          </a:p>
          <a:p>
            <a:r>
              <a:rPr lang="en-US" dirty="0" smtClean="0"/>
              <a:t>Coordination outside the operation flow.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Different reservations for different invariants: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71499"/>
              </p:ext>
            </p:extLst>
          </p:nvPr>
        </p:nvGraphicFramePr>
        <p:xfrm>
          <a:off x="2070940" y="4048466"/>
          <a:ext cx="5002120" cy="23469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501060"/>
                <a:gridCol w="2501060"/>
              </a:tblGrid>
              <a:tr h="25628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otham Book"/>
                          <a:cs typeface="Gotham Book"/>
                        </a:rPr>
                        <a:t>Invariant type</a:t>
                      </a:r>
                      <a:endParaRPr lang="en-US" sz="1600" dirty="0">
                        <a:latin typeface="Gotham Book"/>
                        <a:cs typeface="Gotham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otham Book"/>
                          <a:cs typeface="Gotham Book"/>
                        </a:rPr>
                        <a:t>Reservation</a:t>
                      </a:r>
                      <a:endParaRPr lang="en-US" sz="1600" dirty="0">
                        <a:latin typeface="Gotham Book"/>
                        <a:cs typeface="Gotham Book"/>
                      </a:endParaRPr>
                    </a:p>
                  </a:txBody>
                  <a:tcPr/>
                </a:tc>
              </a:tr>
              <a:tr h="25628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otham Book"/>
                          <a:cs typeface="Gotham Book"/>
                        </a:rPr>
                        <a:t>Generic</a:t>
                      </a:r>
                      <a:endParaRPr lang="en-US" sz="1600" dirty="0">
                        <a:latin typeface="Gotham Book"/>
                        <a:cs typeface="Gotham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Gotham Book"/>
                          <a:cs typeface="Gotham Book"/>
                        </a:rPr>
                        <a:t>Multi-level Lock</a:t>
                      </a:r>
                      <a:endParaRPr lang="en-US" sz="1600" dirty="0">
                        <a:latin typeface="Gotham Book"/>
                        <a:cs typeface="Gotham Book"/>
                      </a:endParaRPr>
                    </a:p>
                  </a:txBody>
                  <a:tcPr/>
                </a:tc>
              </a:tr>
              <a:tr h="25628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otham Book"/>
                          <a:cs typeface="Gotham Book"/>
                        </a:rPr>
                        <a:t>Numeric</a:t>
                      </a:r>
                      <a:endParaRPr lang="en-US" sz="1600" dirty="0">
                        <a:latin typeface="Gotham Book"/>
                        <a:cs typeface="Gotham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otham Book"/>
                          <a:cs typeface="Gotham Book"/>
                        </a:rPr>
                        <a:t>Escrow</a:t>
                      </a:r>
                      <a:endParaRPr lang="en-US" sz="1600" dirty="0">
                        <a:latin typeface="Gotham Book"/>
                        <a:cs typeface="Gotham Book"/>
                      </a:endParaRPr>
                    </a:p>
                  </a:txBody>
                  <a:tcPr/>
                </a:tc>
              </a:tr>
              <a:tr h="25628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otham Book"/>
                          <a:cs typeface="Gotham Book"/>
                        </a:rPr>
                        <a:t>Referential Integrity</a:t>
                      </a:r>
                      <a:endParaRPr lang="en-US" sz="1600" dirty="0">
                        <a:latin typeface="Gotham Book"/>
                        <a:cs typeface="Gotham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otham Book"/>
                          <a:cs typeface="Gotham Book"/>
                        </a:rPr>
                        <a:t>Multi-level Lock</a:t>
                      </a:r>
                      <a:endParaRPr lang="en-US" sz="1600" dirty="0">
                        <a:latin typeface="Gotham Book"/>
                        <a:cs typeface="Gotham Book"/>
                      </a:endParaRPr>
                    </a:p>
                  </a:txBody>
                  <a:tcPr/>
                </a:tc>
              </a:tr>
              <a:tr h="25628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otham Book"/>
                          <a:cs typeface="Gotham Book"/>
                        </a:rPr>
                        <a:t>Uniqueness</a:t>
                      </a:r>
                      <a:endParaRPr lang="en-US" sz="1600" dirty="0">
                        <a:latin typeface="Gotham Book"/>
                        <a:cs typeface="Gotham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otham Book"/>
                          <a:cs typeface="Gotham Book"/>
                        </a:rPr>
                        <a:t>UID Generator</a:t>
                      </a:r>
                      <a:endParaRPr lang="en-US" sz="1600" dirty="0">
                        <a:latin typeface="Gotham Book"/>
                        <a:cs typeface="Gotham Book"/>
                      </a:endParaRPr>
                    </a:p>
                  </a:txBody>
                  <a:tcPr/>
                </a:tc>
              </a:tr>
              <a:tr h="25628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otham Book"/>
                          <a:cs typeface="Gotham Book"/>
                        </a:rPr>
                        <a:t>Disjunction</a:t>
                      </a:r>
                      <a:endParaRPr lang="en-US" sz="1600" dirty="0">
                        <a:latin typeface="Gotham Book"/>
                        <a:cs typeface="Gotham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otham Book"/>
                          <a:cs typeface="Gotham Book"/>
                        </a:rPr>
                        <a:t>Multi-level Mask</a:t>
                      </a:r>
                      <a:endParaRPr lang="en-US" sz="1600" dirty="0">
                        <a:latin typeface="Gotham Book"/>
                        <a:cs typeface="Gotham Book"/>
                      </a:endParaRPr>
                    </a:p>
                  </a:txBody>
                  <a:tcPr/>
                </a:tc>
              </a:tr>
              <a:tr h="25628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otham Book"/>
                          <a:cs typeface="Gotham Book"/>
                        </a:rPr>
                        <a:t>Range </a:t>
                      </a:r>
                      <a:r>
                        <a:rPr lang="en-US" sz="1600" b="0" dirty="0" smtClean="0">
                          <a:latin typeface="Gotham Book"/>
                          <a:cs typeface="Gotham Book"/>
                        </a:rPr>
                        <a:t>partition</a:t>
                      </a:r>
                      <a:endParaRPr lang="en-US" sz="1600" b="0" dirty="0">
                        <a:latin typeface="Gotham Book"/>
                        <a:cs typeface="Gotham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otham Book"/>
                          <a:cs typeface="Gotham Book"/>
                        </a:rPr>
                        <a:t>Partition</a:t>
                      </a:r>
                      <a:r>
                        <a:rPr lang="en-US" sz="1600" baseline="0" dirty="0" smtClean="0">
                          <a:latin typeface="Gotham Book"/>
                          <a:cs typeface="Gotham Book"/>
                        </a:rPr>
                        <a:t> Lock</a:t>
                      </a:r>
                      <a:endParaRPr lang="en-US" sz="1600" dirty="0">
                        <a:latin typeface="Gotham Book"/>
                        <a:cs typeface="Gotham Book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35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24"/>
    </mc:Choice>
    <mc:Fallback xmlns="">
      <p:transition xmlns:p14="http://schemas.microsoft.com/office/powerpoint/2010/main" spd="slow" advTm="6522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RESERVATIONS: </a:t>
            </a:r>
            <a:r>
              <a:rPr lang="en-US" sz="3200" dirty="0" smtClean="0"/>
              <a:t>MULTI-LEVEL 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Protects the execution of conflicting operations.</a:t>
            </a:r>
          </a:p>
          <a:p>
            <a:endParaRPr lang="en-US" dirty="0" smtClean="0"/>
          </a:p>
          <a:p>
            <a:r>
              <a:rPr lang="en-US" dirty="0" smtClean="0"/>
              <a:t>Only allow the execution of one type of operation at a time.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Operation can be executed by multiple clients that hold the lock.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22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49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89"/>
    </mc:Choice>
    <mc:Fallback xmlns="">
      <p:transition xmlns:p14="http://schemas.microsoft.com/office/powerpoint/2010/main" spd="slow" advTm="3128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457200" y="1116963"/>
            <a:ext cx="8229600" cy="6082938"/>
          </a:xfrm>
          <a:prstGeom prst="rect">
            <a:avLst/>
          </a:prstGeom>
          <a:ln>
            <a:noFill/>
          </a:ln>
          <a:effectLst>
            <a:softEdge rad="495300"/>
          </a:effectLst>
        </p:spPr>
      </p:pic>
      <p:sp>
        <p:nvSpPr>
          <p:cNvPr id="28" name="Cube 27"/>
          <p:cNvSpPr/>
          <p:nvPr/>
        </p:nvSpPr>
        <p:spPr>
          <a:xfrm>
            <a:off x="5258550" y="5931785"/>
            <a:ext cx="1767232" cy="330199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Courier"/>
                <a:cs typeface="Courier"/>
              </a:rPr>
              <a:t>ENROLL(*,A)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RESERVATIONS: </a:t>
            </a:r>
            <a:r>
              <a:rPr lang="en-US" sz="3600" dirty="0"/>
              <a:t>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0" name="Picture 39" descr="server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92" y="1417639"/>
            <a:ext cx="863274" cy="863275"/>
          </a:xfrm>
          <a:prstGeom prst="rect">
            <a:avLst/>
          </a:prstGeom>
        </p:spPr>
      </p:pic>
      <p:pic>
        <p:nvPicPr>
          <p:cNvPr id="43" name="Picture 42" descr="server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19" y="1716735"/>
            <a:ext cx="863274" cy="863275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430148"/>
              </p:ext>
            </p:extLst>
          </p:nvPr>
        </p:nvGraphicFramePr>
        <p:xfrm>
          <a:off x="2080686" y="4005947"/>
          <a:ext cx="1144727" cy="104647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44727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Tournament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6" name="Curved Connector 25"/>
          <p:cNvCxnSpPr/>
          <p:nvPr/>
        </p:nvCxnSpPr>
        <p:spPr>
          <a:xfrm>
            <a:off x="1121593" y="4388129"/>
            <a:ext cx="959094" cy="8977"/>
          </a:xfrm>
          <a:prstGeom prst="curvedConnector3">
            <a:avLst>
              <a:gd name="adj1" fmla="val 4470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>
            <a:off x="1121593" y="4462981"/>
            <a:ext cx="959094" cy="365760"/>
          </a:xfrm>
          <a:prstGeom prst="curvedConnector3">
            <a:avLst>
              <a:gd name="adj1" fmla="val 5847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501188"/>
              </p:ext>
            </p:extLst>
          </p:nvPr>
        </p:nvGraphicFramePr>
        <p:xfrm>
          <a:off x="163169" y="3996970"/>
          <a:ext cx="958424" cy="141731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584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Sonic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Pac-man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0" name="Curved Connector 49"/>
          <p:cNvCxnSpPr/>
          <p:nvPr/>
        </p:nvCxnSpPr>
        <p:spPr>
          <a:xfrm>
            <a:off x="6797161" y="4383089"/>
            <a:ext cx="959094" cy="8977"/>
          </a:xfrm>
          <a:prstGeom prst="curvedConnector3">
            <a:avLst>
              <a:gd name="adj1" fmla="val 4470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urved Connector 50"/>
          <p:cNvCxnSpPr/>
          <p:nvPr/>
        </p:nvCxnSpPr>
        <p:spPr>
          <a:xfrm>
            <a:off x="6797161" y="4457941"/>
            <a:ext cx="959094" cy="365760"/>
          </a:xfrm>
          <a:prstGeom prst="curvedConnector3">
            <a:avLst>
              <a:gd name="adj1" fmla="val 5847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92289"/>
              </p:ext>
            </p:extLst>
          </p:nvPr>
        </p:nvGraphicFramePr>
        <p:xfrm>
          <a:off x="5838737" y="3991930"/>
          <a:ext cx="958424" cy="141731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584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Sonic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Pac-man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8" name="Picture 37" descr="post-i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48" y="1877475"/>
            <a:ext cx="631021" cy="597471"/>
          </a:xfrm>
          <a:prstGeom prst="rect">
            <a:avLst/>
          </a:prstGeom>
        </p:spPr>
      </p:pic>
      <p:pic>
        <p:nvPicPr>
          <p:cNvPr id="39" name="Picture 38" descr="post-i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375" y="2287341"/>
            <a:ext cx="631021" cy="597471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199677" y="1950904"/>
            <a:ext cx="63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DC2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828142" y="2398537"/>
            <a:ext cx="59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DC1</a:t>
            </a:r>
            <a:endParaRPr lang="en-US" dirty="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787088"/>
              </p:ext>
            </p:extLst>
          </p:nvPr>
        </p:nvGraphicFramePr>
        <p:xfrm>
          <a:off x="7774529" y="3991930"/>
          <a:ext cx="1144727" cy="104647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44727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Tournament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457472"/>
              </p:ext>
            </p:extLst>
          </p:nvPr>
        </p:nvGraphicFramePr>
        <p:xfrm>
          <a:off x="163169" y="5554030"/>
          <a:ext cx="3653997" cy="31337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50597"/>
                <a:gridCol w="1803400"/>
              </a:tblGrid>
              <a:tr h="3133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" name="Cube 45"/>
          <p:cNvSpPr/>
          <p:nvPr/>
        </p:nvSpPr>
        <p:spPr>
          <a:xfrm>
            <a:off x="163169" y="5930901"/>
            <a:ext cx="1767232" cy="330199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400" dirty="0" smtClean="0">
                <a:latin typeface="Courier"/>
                <a:cs typeface="Courier"/>
              </a:rPr>
              <a:t>ENROLL(*,A)</a:t>
            </a: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65" name="Cube 64"/>
          <p:cNvSpPr/>
          <p:nvPr/>
        </p:nvSpPr>
        <p:spPr>
          <a:xfrm>
            <a:off x="2049934" y="5930901"/>
            <a:ext cx="1767232" cy="330199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Courier"/>
                <a:cs typeface="Courier"/>
              </a:rPr>
              <a:t>ENROLL(*,A)</a:t>
            </a:r>
          </a:p>
        </p:txBody>
      </p: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000259"/>
              </p:ext>
            </p:extLst>
          </p:nvPr>
        </p:nvGraphicFramePr>
        <p:xfrm>
          <a:off x="5265259" y="5554030"/>
          <a:ext cx="3653997" cy="31337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50597"/>
                <a:gridCol w="1803400"/>
              </a:tblGrid>
              <a:tr h="3133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8" name="Cube 67"/>
          <p:cNvSpPr/>
          <p:nvPr/>
        </p:nvSpPr>
        <p:spPr>
          <a:xfrm>
            <a:off x="7152024" y="5930901"/>
            <a:ext cx="1767232" cy="330199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Courier"/>
                <a:cs typeface="Courier"/>
              </a:rPr>
              <a:t>ENROLL(*,A)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57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00"/>
    </mc:Choice>
    <mc:Fallback xmlns="">
      <p:transition xmlns:p14="http://schemas.microsoft.com/office/powerpoint/2010/main" spd="slow" advTm="308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6" grpId="0" animBg="1"/>
      <p:bldP spid="65" grpId="0" animBg="1"/>
      <p:bldP spid="6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457200" y="1116963"/>
            <a:ext cx="8229600" cy="6082938"/>
          </a:xfrm>
          <a:prstGeom prst="rect">
            <a:avLst/>
          </a:prstGeom>
          <a:ln>
            <a:noFill/>
          </a:ln>
          <a:effectLst>
            <a:softEdge rad="4953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RESERVATIONS: </a:t>
            </a:r>
            <a:r>
              <a:rPr lang="en-US" sz="3600" dirty="0"/>
              <a:t>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8" name="Picture 47" descr="Pacma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470" y="2616581"/>
            <a:ext cx="1111095" cy="1111096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4730730" y="2823891"/>
            <a:ext cx="2772795" cy="731544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enroll(Pac-man, A</a:t>
            </a:r>
            <a:r>
              <a:rPr lang="en-US" dirty="0"/>
              <a:t>)</a:t>
            </a:r>
          </a:p>
        </p:txBody>
      </p:sp>
      <p:cxnSp>
        <p:nvCxnSpPr>
          <p:cNvPr id="31" name="Curved Connector 30"/>
          <p:cNvCxnSpPr/>
          <p:nvPr/>
        </p:nvCxnSpPr>
        <p:spPr>
          <a:xfrm>
            <a:off x="1121593" y="4388129"/>
            <a:ext cx="959094" cy="8977"/>
          </a:xfrm>
          <a:prstGeom prst="curvedConnector3">
            <a:avLst>
              <a:gd name="adj1" fmla="val 4470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>
            <a:off x="1121593" y="4462981"/>
            <a:ext cx="959094" cy="365760"/>
          </a:xfrm>
          <a:prstGeom prst="curvedConnector3">
            <a:avLst>
              <a:gd name="adj1" fmla="val 5847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379113"/>
              </p:ext>
            </p:extLst>
          </p:nvPr>
        </p:nvGraphicFramePr>
        <p:xfrm>
          <a:off x="163169" y="3996970"/>
          <a:ext cx="958424" cy="141731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584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Sonic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Pac-man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8" name="Curved Connector 57"/>
          <p:cNvCxnSpPr/>
          <p:nvPr/>
        </p:nvCxnSpPr>
        <p:spPr>
          <a:xfrm>
            <a:off x="6797161" y="4383089"/>
            <a:ext cx="959094" cy="8977"/>
          </a:xfrm>
          <a:prstGeom prst="curvedConnector3">
            <a:avLst>
              <a:gd name="adj1" fmla="val 4470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urved Connector 58"/>
          <p:cNvCxnSpPr/>
          <p:nvPr/>
        </p:nvCxnSpPr>
        <p:spPr>
          <a:xfrm>
            <a:off x="6797161" y="4457941"/>
            <a:ext cx="959094" cy="365760"/>
          </a:xfrm>
          <a:prstGeom prst="curvedConnector3">
            <a:avLst>
              <a:gd name="adj1" fmla="val 5847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563068"/>
              </p:ext>
            </p:extLst>
          </p:nvPr>
        </p:nvGraphicFramePr>
        <p:xfrm>
          <a:off x="5838737" y="3991930"/>
          <a:ext cx="958424" cy="141731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584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Sonic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Pac-man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6" name="Picture 85" descr="server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92" y="1417639"/>
            <a:ext cx="863274" cy="863275"/>
          </a:xfrm>
          <a:prstGeom prst="rect">
            <a:avLst/>
          </a:prstGeom>
        </p:spPr>
      </p:pic>
      <p:pic>
        <p:nvPicPr>
          <p:cNvPr id="87" name="Picture 86" descr="server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19" y="1716735"/>
            <a:ext cx="863274" cy="863275"/>
          </a:xfrm>
          <a:prstGeom prst="rect">
            <a:avLst/>
          </a:prstGeom>
        </p:spPr>
      </p:pic>
      <p:pic>
        <p:nvPicPr>
          <p:cNvPr id="88" name="Picture 87" descr="post-i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48" y="1877475"/>
            <a:ext cx="631021" cy="597471"/>
          </a:xfrm>
          <a:prstGeom prst="rect">
            <a:avLst/>
          </a:prstGeom>
        </p:spPr>
      </p:pic>
      <p:pic>
        <p:nvPicPr>
          <p:cNvPr id="89" name="Picture 88" descr="post-i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375" y="2287341"/>
            <a:ext cx="631021" cy="597471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6199677" y="1950904"/>
            <a:ext cx="63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DC2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2828142" y="2398537"/>
            <a:ext cx="59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DC1</a:t>
            </a:r>
            <a:endParaRPr lang="en-US" dirty="0"/>
          </a:p>
        </p:txBody>
      </p:sp>
      <p:sp>
        <p:nvSpPr>
          <p:cNvPr id="49" name="Right Arrow 48"/>
          <p:cNvSpPr/>
          <p:nvPr/>
        </p:nvSpPr>
        <p:spPr>
          <a:xfrm rot="12272303">
            <a:off x="6975518" y="2274837"/>
            <a:ext cx="782997" cy="247400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546325"/>
              </p:ext>
            </p:extLst>
          </p:nvPr>
        </p:nvGraphicFramePr>
        <p:xfrm>
          <a:off x="2080686" y="4005947"/>
          <a:ext cx="1144727" cy="104647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44727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Tournament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451911"/>
              </p:ext>
            </p:extLst>
          </p:nvPr>
        </p:nvGraphicFramePr>
        <p:xfrm>
          <a:off x="7774529" y="3991930"/>
          <a:ext cx="1144727" cy="104647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44727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Tournament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972358"/>
              </p:ext>
            </p:extLst>
          </p:nvPr>
        </p:nvGraphicFramePr>
        <p:xfrm>
          <a:off x="163169" y="5554030"/>
          <a:ext cx="3653997" cy="31337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50597"/>
                <a:gridCol w="1803400"/>
              </a:tblGrid>
              <a:tr h="3133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Cube 44"/>
          <p:cNvSpPr/>
          <p:nvPr/>
        </p:nvSpPr>
        <p:spPr>
          <a:xfrm>
            <a:off x="163169" y="5930901"/>
            <a:ext cx="1767232" cy="330199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400" dirty="0" smtClean="0">
                <a:latin typeface="Courier"/>
                <a:cs typeface="Courier"/>
              </a:rPr>
              <a:t>ENROLL(*,A)</a:t>
            </a:r>
            <a:endParaRPr lang="en-US" sz="1400" dirty="0">
              <a:latin typeface="Courier"/>
              <a:cs typeface="Courier"/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962184"/>
              </p:ext>
            </p:extLst>
          </p:nvPr>
        </p:nvGraphicFramePr>
        <p:xfrm>
          <a:off x="5265259" y="5554030"/>
          <a:ext cx="3653997" cy="31337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50597"/>
                <a:gridCol w="1803400"/>
              </a:tblGrid>
              <a:tr h="3133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" name="Cube 50"/>
          <p:cNvSpPr/>
          <p:nvPr/>
        </p:nvSpPr>
        <p:spPr>
          <a:xfrm>
            <a:off x="7152024" y="5930901"/>
            <a:ext cx="1767232" cy="330199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Courier"/>
                <a:cs typeface="Courier"/>
              </a:rPr>
              <a:t>ENROLL(*,A)</a:t>
            </a:r>
          </a:p>
        </p:txBody>
      </p:sp>
      <p:sp>
        <p:nvSpPr>
          <p:cNvPr id="52" name="Cube 51"/>
          <p:cNvSpPr/>
          <p:nvPr/>
        </p:nvSpPr>
        <p:spPr>
          <a:xfrm>
            <a:off x="2049934" y="5930901"/>
            <a:ext cx="1767232" cy="330199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Courier"/>
                <a:cs typeface="Courier"/>
              </a:rPr>
              <a:t>ENROLL(*,A)</a:t>
            </a:r>
          </a:p>
        </p:txBody>
      </p:sp>
      <p:sp>
        <p:nvSpPr>
          <p:cNvPr id="70" name="Cube 69"/>
          <p:cNvSpPr/>
          <p:nvPr/>
        </p:nvSpPr>
        <p:spPr>
          <a:xfrm>
            <a:off x="5258550" y="5931785"/>
            <a:ext cx="1767232" cy="330199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Courier"/>
                <a:cs typeface="Courier"/>
              </a:rPr>
              <a:t>ENROLL(*,A)</a:t>
            </a:r>
          </a:p>
        </p:txBody>
      </p:sp>
    </p:spTree>
    <p:extLst>
      <p:ext uri="{BB962C8B-B14F-4D97-AF65-F5344CB8AC3E}">
        <p14:creationId xmlns:p14="http://schemas.microsoft.com/office/powerpoint/2010/main" val="199733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6"/>
    </mc:Choice>
    <mc:Fallback xmlns="">
      <p:transition xmlns:p14="http://schemas.microsoft.com/office/powerpoint/2010/main" spd="slow" advTm="392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457200" y="1116963"/>
            <a:ext cx="8229600" cy="6082938"/>
          </a:xfrm>
          <a:prstGeom prst="rect">
            <a:avLst/>
          </a:prstGeom>
          <a:ln>
            <a:noFill/>
          </a:ln>
          <a:effectLst>
            <a:softEdge rad="4953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RESERVATIONS: </a:t>
            </a:r>
            <a:r>
              <a:rPr lang="en-US" sz="3600" dirty="0"/>
              <a:t>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31" name="Curved Connector 30"/>
          <p:cNvCxnSpPr/>
          <p:nvPr/>
        </p:nvCxnSpPr>
        <p:spPr>
          <a:xfrm>
            <a:off x="1121593" y="4388129"/>
            <a:ext cx="959094" cy="8977"/>
          </a:xfrm>
          <a:prstGeom prst="curvedConnector3">
            <a:avLst>
              <a:gd name="adj1" fmla="val 4470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>
            <a:off x="1121593" y="4462981"/>
            <a:ext cx="959094" cy="365760"/>
          </a:xfrm>
          <a:prstGeom prst="curvedConnector3">
            <a:avLst>
              <a:gd name="adj1" fmla="val 5847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379113"/>
              </p:ext>
            </p:extLst>
          </p:nvPr>
        </p:nvGraphicFramePr>
        <p:xfrm>
          <a:off x="163169" y="3996970"/>
          <a:ext cx="958424" cy="141731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584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Sonic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Pac-man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0" name="Curved Connector 49"/>
          <p:cNvCxnSpPr/>
          <p:nvPr/>
        </p:nvCxnSpPr>
        <p:spPr>
          <a:xfrm>
            <a:off x="6797161" y="4383089"/>
            <a:ext cx="959094" cy="8977"/>
          </a:xfrm>
          <a:prstGeom prst="curvedConnector3">
            <a:avLst>
              <a:gd name="adj1" fmla="val 4470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urved Connector 50"/>
          <p:cNvCxnSpPr/>
          <p:nvPr/>
        </p:nvCxnSpPr>
        <p:spPr>
          <a:xfrm>
            <a:off x="6797161" y="4457941"/>
            <a:ext cx="959094" cy="365760"/>
          </a:xfrm>
          <a:prstGeom prst="curvedConnector3">
            <a:avLst>
              <a:gd name="adj1" fmla="val 5847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563068"/>
              </p:ext>
            </p:extLst>
          </p:nvPr>
        </p:nvGraphicFramePr>
        <p:xfrm>
          <a:off x="5838737" y="3991930"/>
          <a:ext cx="958424" cy="141731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584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Sonic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Pac-man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7" name="Curved Connector 66"/>
          <p:cNvCxnSpPr/>
          <p:nvPr/>
        </p:nvCxnSpPr>
        <p:spPr>
          <a:xfrm flipV="1">
            <a:off x="6797161" y="4524147"/>
            <a:ext cx="959094" cy="351002"/>
          </a:xfrm>
          <a:prstGeom prst="curvedConnector3">
            <a:avLst>
              <a:gd name="adj1" fmla="val 50000"/>
            </a:avLst>
          </a:prstGeom>
          <a:ln w="381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4" name="Picture 83" descr="server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92" y="1417639"/>
            <a:ext cx="863274" cy="863275"/>
          </a:xfrm>
          <a:prstGeom prst="rect">
            <a:avLst/>
          </a:prstGeom>
        </p:spPr>
      </p:pic>
      <p:pic>
        <p:nvPicPr>
          <p:cNvPr id="85" name="Picture 84" descr="server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19" y="1716735"/>
            <a:ext cx="863274" cy="863275"/>
          </a:xfrm>
          <a:prstGeom prst="rect">
            <a:avLst/>
          </a:prstGeom>
        </p:spPr>
      </p:pic>
      <p:pic>
        <p:nvPicPr>
          <p:cNvPr id="86" name="Picture 85" descr="post-i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48" y="1877475"/>
            <a:ext cx="631021" cy="597471"/>
          </a:xfrm>
          <a:prstGeom prst="rect">
            <a:avLst/>
          </a:prstGeom>
        </p:spPr>
      </p:pic>
      <p:pic>
        <p:nvPicPr>
          <p:cNvPr id="87" name="Picture 86" descr="post-i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375" y="2287341"/>
            <a:ext cx="631021" cy="597471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6199677" y="1950904"/>
            <a:ext cx="63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DC2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2828142" y="2398537"/>
            <a:ext cx="59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DC1</a:t>
            </a:r>
            <a:endParaRPr lang="en-US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546325"/>
              </p:ext>
            </p:extLst>
          </p:nvPr>
        </p:nvGraphicFramePr>
        <p:xfrm>
          <a:off x="2080686" y="4005947"/>
          <a:ext cx="1144727" cy="104647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44727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Tournament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451911"/>
              </p:ext>
            </p:extLst>
          </p:nvPr>
        </p:nvGraphicFramePr>
        <p:xfrm>
          <a:off x="7774529" y="3991930"/>
          <a:ext cx="1144727" cy="104647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44727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Tournament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6" name="Picture 45" descr="Pacman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470" y="2616581"/>
            <a:ext cx="1111095" cy="1111096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4730730" y="2823891"/>
            <a:ext cx="2772795" cy="731544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enroll(Pac-man, A</a:t>
            </a:r>
            <a:r>
              <a:rPr lang="en-US" dirty="0"/>
              <a:t>)</a:t>
            </a:r>
          </a:p>
        </p:txBody>
      </p:sp>
      <p:sp>
        <p:nvSpPr>
          <p:cNvPr id="53" name="Right Arrow 52"/>
          <p:cNvSpPr/>
          <p:nvPr/>
        </p:nvSpPr>
        <p:spPr>
          <a:xfrm rot="12272303">
            <a:off x="6975518" y="2274837"/>
            <a:ext cx="782997" cy="247400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check_15-20110903141426-0002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23" y="2014953"/>
            <a:ext cx="1130114" cy="1130114"/>
          </a:xfrm>
          <a:prstGeom prst="rect">
            <a:avLst/>
          </a:prstGeom>
        </p:spPr>
      </p:pic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431070"/>
              </p:ext>
            </p:extLst>
          </p:nvPr>
        </p:nvGraphicFramePr>
        <p:xfrm>
          <a:off x="163169" y="5554030"/>
          <a:ext cx="3653997" cy="31337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50597"/>
                <a:gridCol w="1803400"/>
              </a:tblGrid>
              <a:tr h="3133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" name="Cube 48"/>
          <p:cNvSpPr/>
          <p:nvPr/>
        </p:nvSpPr>
        <p:spPr>
          <a:xfrm>
            <a:off x="163169" y="5930901"/>
            <a:ext cx="1767232" cy="330199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400" dirty="0" smtClean="0">
                <a:latin typeface="Courier"/>
                <a:cs typeface="Courier"/>
              </a:rPr>
              <a:t>ENROLL(*,A)</a:t>
            </a:r>
            <a:endParaRPr lang="en-US" sz="1400" dirty="0">
              <a:latin typeface="Courier"/>
              <a:cs typeface="Courier"/>
            </a:endParaRPr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170640"/>
              </p:ext>
            </p:extLst>
          </p:nvPr>
        </p:nvGraphicFramePr>
        <p:xfrm>
          <a:off x="5265259" y="5554030"/>
          <a:ext cx="3653997" cy="31337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50597"/>
                <a:gridCol w="1803400"/>
              </a:tblGrid>
              <a:tr h="3133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7" name="Cube 56"/>
          <p:cNvSpPr/>
          <p:nvPr/>
        </p:nvSpPr>
        <p:spPr>
          <a:xfrm>
            <a:off x="7152024" y="5930901"/>
            <a:ext cx="1767232" cy="330199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Courier"/>
                <a:cs typeface="Courier"/>
              </a:rPr>
              <a:t>ENROLL(*,A)</a:t>
            </a:r>
          </a:p>
        </p:txBody>
      </p:sp>
      <p:sp>
        <p:nvSpPr>
          <p:cNvPr id="61" name="Cube 60"/>
          <p:cNvSpPr/>
          <p:nvPr/>
        </p:nvSpPr>
        <p:spPr>
          <a:xfrm>
            <a:off x="2049934" y="5930901"/>
            <a:ext cx="1767232" cy="330199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Courier"/>
                <a:cs typeface="Courier"/>
              </a:rPr>
              <a:t>ENROLL(*,A)</a:t>
            </a:r>
          </a:p>
        </p:txBody>
      </p:sp>
      <p:sp>
        <p:nvSpPr>
          <p:cNvPr id="62" name="Cube 61"/>
          <p:cNvSpPr/>
          <p:nvPr/>
        </p:nvSpPr>
        <p:spPr>
          <a:xfrm>
            <a:off x="5258550" y="5931785"/>
            <a:ext cx="1767232" cy="330199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Courier"/>
                <a:cs typeface="Courier"/>
              </a:rPr>
              <a:t>ENROLL(*,A)</a:t>
            </a:r>
          </a:p>
        </p:txBody>
      </p:sp>
    </p:spTree>
    <p:extLst>
      <p:ext uri="{BB962C8B-B14F-4D97-AF65-F5344CB8AC3E}">
        <p14:creationId xmlns:p14="http://schemas.microsoft.com/office/powerpoint/2010/main" val="393933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2"/>
    </mc:Choice>
    <mc:Fallback xmlns="">
      <p:transition xmlns:p14="http://schemas.microsoft.com/office/powerpoint/2010/main" spd="slow" advTm="60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457200" y="1116963"/>
            <a:ext cx="8229600" cy="6082938"/>
          </a:xfrm>
          <a:prstGeom prst="rect">
            <a:avLst/>
          </a:prstGeom>
          <a:ln>
            <a:noFill/>
          </a:ln>
          <a:effectLst>
            <a:softEdge rad="4953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RESERVATIONS: </a:t>
            </a:r>
            <a:r>
              <a:rPr lang="en-US" sz="3600" dirty="0"/>
              <a:t>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852986" y="3089428"/>
            <a:ext cx="2156120" cy="731544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enroll(Mario, A)</a:t>
            </a:r>
            <a:endParaRPr lang="en-US" dirty="0"/>
          </a:p>
        </p:txBody>
      </p:sp>
      <p:pic>
        <p:nvPicPr>
          <p:cNvPr id="40" name="Picture 39" descr="Mario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78" y="1629749"/>
            <a:ext cx="1167185" cy="1167185"/>
          </a:xfrm>
          <a:prstGeom prst="rect">
            <a:avLst/>
          </a:prstGeom>
        </p:spPr>
      </p:pic>
      <p:sp>
        <p:nvSpPr>
          <p:cNvPr id="53" name="Right Arrow 52"/>
          <p:cNvSpPr/>
          <p:nvPr/>
        </p:nvSpPr>
        <p:spPr>
          <a:xfrm>
            <a:off x="1525134" y="2199464"/>
            <a:ext cx="1020985" cy="266896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oter Placeholder 3"/>
          <p:cNvSpPr txBox="1">
            <a:spLocks/>
          </p:cNvSpPr>
          <p:nvPr/>
        </p:nvSpPr>
        <p:spPr>
          <a:xfrm>
            <a:off x="685800" y="6590033"/>
            <a:ext cx="7772400" cy="2679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27" name="Slide Number Placeholder 4"/>
          <p:cNvSpPr txBox="1">
            <a:spLocks/>
          </p:cNvSpPr>
          <p:nvPr/>
        </p:nvSpPr>
        <p:spPr>
          <a:xfrm>
            <a:off x="8686800" y="6590033"/>
            <a:ext cx="457200" cy="2679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ED434D-16EA-3A44-A448-1297DE05769C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29" name="Curved Connector 28"/>
          <p:cNvCxnSpPr/>
          <p:nvPr/>
        </p:nvCxnSpPr>
        <p:spPr>
          <a:xfrm>
            <a:off x="1121593" y="4388129"/>
            <a:ext cx="959094" cy="8977"/>
          </a:xfrm>
          <a:prstGeom prst="curvedConnector3">
            <a:avLst>
              <a:gd name="adj1" fmla="val 4470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>
            <a:off x="1121593" y="4462981"/>
            <a:ext cx="959094" cy="365760"/>
          </a:xfrm>
          <a:prstGeom prst="curvedConnector3">
            <a:avLst>
              <a:gd name="adj1" fmla="val 5847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535071"/>
              </p:ext>
            </p:extLst>
          </p:nvPr>
        </p:nvGraphicFramePr>
        <p:xfrm>
          <a:off x="163169" y="3996970"/>
          <a:ext cx="958424" cy="141731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584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Sonic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Pac-man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9" name="Curved Connector 58"/>
          <p:cNvCxnSpPr/>
          <p:nvPr/>
        </p:nvCxnSpPr>
        <p:spPr>
          <a:xfrm>
            <a:off x="6797161" y="4383089"/>
            <a:ext cx="959094" cy="8977"/>
          </a:xfrm>
          <a:prstGeom prst="curvedConnector3">
            <a:avLst>
              <a:gd name="adj1" fmla="val 4470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urved Connector 59"/>
          <p:cNvCxnSpPr/>
          <p:nvPr/>
        </p:nvCxnSpPr>
        <p:spPr>
          <a:xfrm>
            <a:off x="6797161" y="4457941"/>
            <a:ext cx="959094" cy="365760"/>
          </a:xfrm>
          <a:prstGeom prst="curvedConnector3">
            <a:avLst>
              <a:gd name="adj1" fmla="val 5847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760079"/>
              </p:ext>
            </p:extLst>
          </p:nvPr>
        </p:nvGraphicFramePr>
        <p:xfrm>
          <a:off x="5838737" y="3991930"/>
          <a:ext cx="958424" cy="141731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584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Sonic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Pac-man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4" name="Curved Connector 73"/>
          <p:cNvCxnSpPr/>
          <p:nvPr/>
        </p:nvCxnSpPr>
        <p:spPr>
          <a:xfrm flipV="1">
            <a:off x="6797161" y="4524147"/>
            <a:ext cx="959094" cy="35100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5" name="Picture 84" descr="server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92" y="1417639"/>
            <a:ext cx="863274" cy="863275"/>
          </a:xfrm>
          <a:prstGeom prst="rect">
            <a:avLst/>
          </a:prstGeom>
        </p:spPr>
      </p:pic>
      <p:pic>
        <p:nvPicPr>
          <p:cNvPr id="86" name="Picture 85" descr="server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19" y="1716735"/>
            <a:ext cx="863274" cy="863275"/>
          </a:xfrm>
          <a:prstGeom prst="rect">
            <a:avLst/>
          </a:prstGeom>
        </p:spPr>
      </p:pic>
      <p:pic>
        <p:nvPicPr>
          <p:cNvPr id="87" name="Picture 86" descr="post-i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48" y="1877475"/>
            <a:ext cx="631021" cy="597471"/>
          </a:xfrm>
          <a:prstGeom prst="rect">
            <a:avLst/>
          </a:prstGeom>
        </p:spPr>
      </p:pic>
      <p:pic>
        <p:nvPicPr>
          <p:cNvPr id="88" name="Picture 87" descr="post-i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375" y="2287341"/>
            <a:ext cx="631021" cy="597471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6199677" y="1950904"/>
            <a:ext cx="63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DC2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2828142" y="2398537"/>
            <a:ext cx="59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DC1</a:t>
            </a:r>
            <a:endParaRPr lang="en-US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546325"/>
              </p:ext>
            </p:extLst>
          </p:nvPr>
        </p:nvGraphicFramePr>
        <p:xfrm>
          <a:off x="2080686" y="4005947"/>
          <a:ext cx="1144727" cy="104647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44727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Tournament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451911"/>
              </p:ext>
            </p:extLst>
          </p:nvPr>
        </p:nvGraphicFramePr>
        <p:xfrm>
          <a:off x="7774529" y="3991930"/>
          <a:ext cx="1144727" cy="104647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44727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Tournament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431070"/>
              </p:ext>
            </p:extLst>
          </p:nvPr>
        </p:nvGraphicFramePr>
        <p:xfrm>
          <a:off x="163169" y="5554030"/>
          <a:ext cx="3653997" cy="31337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50597"/>
                <a:gridCol w="1803400"/>
              </a:tblGrid>
              <a:tr h="3133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Cube 55"/>
          <p:cNvSpPr/>
          <p:nvPr/>
        </p:nvSpPr>
        <p:spPr>
          <a:xfrm>
            <a:off x="163169" y="5930901"/>
            <a:ext cx="1767232" cy="330199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400" dirty="0" smtClean="0">
                <a:latin typeface="Courier"/>
                <a:cs typeface="Courier"/>
              </a:rPr>
              <a:t>ENROLL(*,A)</a:t>
            </a:r>
            <a:endParaRPr lang="en-US" sz="1400" dirty="0">
              <a:latin typeface="Courier"/>
              <a:cs typeface="Courier"/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170640"/>
              </p:ext>
            </p:extLst>
          </p:nvPr>
        </p:nvGraphicFramePr>
        <p:xfrm>
          <a:off x="5265259" y="5554030"/>
          <a:ext cx="3653997" cy="31337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50597"/>
                <a:gridCol w="1803400"/>
              </a:tblGrid>
              <a:tr h="3133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3" name="Cube 62"/>
          <p:cNvSpPr/>
          <p:nvPr/>
        </p:nvSpPr>
        <p:spPr>
          <a:xfrm>
            <a:off x="7152024" y="5930901"/>
            <a:ext cx="1767232" cy="330199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Courier"/>
                <a:cs typeface="Courier"/>
              </a:rPr>
              <a:t>ENROLL(*,A)</a:t>
            </a:r>
          </a:p>
        </p:txBody>
      </p:sp>
      <p:sp>
        <p:nvSpPr>
          <p:cNvPr id="67" name="Cube 66"/>
          <p:cNvSpPr/>
          <p:nvPr/>
        </p:nvSpPr>
        <p:spPr>
          <a:xfrm>
            <a:off x="2049934" y="5930901"/>
            <a:ext cx="1767232" cy="330199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Courier"/>
                <a:cs typeface="Courier"/>
              </a:rPr>
              <a:t>ENROLL(*,A)</a:t>
            </a:r>
          </a:p>
        </p:txBody>
      </p:sp>
      <p:sp>
        <p:nvSpPr>
          <p:cNvPr id="68" name="Cube 67"/>
          <p:cNvSpPr/>
          <p:nvPr/>
        </p:nvSpPr>
        <p:spPr>
          <a:xfrm>
            <a:off x="5258550" y="5931785"/>
            <a:ext cx="1767232" cy="330199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Courier"/>
                <a:cs typeface="Courier"/>
              </a:rPr>
              <a:t>ENROLL(*,A)</a:t>
            </a:r>
          </a:p>
        </p:txBody>
      </p:sp>
    </p:spTree>
    <p:extLst>
      <p:ext uri="{BB962C8B-B14F-4D97-AF65-F5344CB8AC3E}">
        <p14:creationId xmlns:p14="http://schemas.microsoft.com/office/powerpoint/2010/main" val="314969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9"/>
    </mc:Choice>
    <mc:Fallback xmlns="">
      <p:transition xmlns:p14="http://schemas.microsoft.com/office/powerpoint/2010/main" spd="slow" advTm="375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457200" y="1116963"/>
            <a:ext cx="8229600" cy="6082938"/>
          </a:xfrm>
          <a:prstGeom prst="rect">
            <a:avLst/>
          </a:prstGeom>
          <a:ln>
            <a:noFill/>
          </a:ln>
          <a:effectLst>
            <a:softEdge rad="4953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RESERVATIONS: </a:t>
            </a:r>
            <a:r>
              <a:rPr lang="en-US" sz="3600" dirty="0"/>
              <a:t>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852986" y="3089428"/>
            <a:ext cx="2156120" cy="731544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enroll(Mario, A)</a:t>
            </a:r>
            <a:endParaRPr lang="en-US" dirty="0"/>
          </a:p>
        </p:txBody>
      </p:sp>
      <p:pic>
        <p:nvPicPr>
          <p:cNvPr id="60" name="Picture 59" descr="Mario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78" y="1629749"/>
            <a:ext cx="1167185" cy="1167185"/>
          </a:xfrm>
          <a:prstGeom prst="rect">
            <a:avLst/>
          </a:prstGeom>
        </p:spPr>
      </p:pic>
      <p:sp>
        <p:nvSpPr>
          <p:cNvPr id="61" name="Right Arrow 60"/>
          <p:cNvSpPr/>
          <p:nvPr/>
        </p:nvSpPr>
        <p:spPr>
          <a:xfrm>
            <a:off x="1525134" y="2199464"/>
            <a:ext cx="1020985" cy="266896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heck_15-20110903141426-000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012" y="2280914"/>
            <a:ext cx="1130114" cy="1130114"/>
          </a:xfrm>
          <a:prstGeom prst="rect">
            <a:avLst/>
          </a:prstGeom>
        </p:spPr>
      </p:pic>
      <p:cxnSp>
        <p:nvCxnSpPr>
          <p:cNvPr id="30" name="Curved Connector 29"/>
          <p:cNvCxnSpPr/>
          <p:nvPr/>
        </p:nvCxnSpPr>
        <p:spPr>
          <a:xfrm>
            <a:off x="1121593" y="4388129"/>
            <a:ext cx="959094" cy="8977"/>
          </a:xfrm>
          <a:prstGeom prst="curvedConnector3">
            <a:avLst>
              <a:gd name="adj1" fmla="val 4470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>
            <a:off x="1121593" y="4462981"/>
            <a:ext cx="959094" cy="365760"/>
          </a:xfrm>
          <a:prstGeom prst="curvedConnector3">
            <a:avLst>
              <a:gd name="adj1" fmla="val 5847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379113"/>
              </p:ext>
            </p:extLst>
          </p:nvPr>
        </p:nvGraphicFramePr>
        <p:xfrm>
          <a:off x="163169" y="3996970"/>
          <a:ext cx="958424" cy="141731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584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Sonic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Pac-man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0" name="Curved Connector 49"/>
          <p:cNvCxnSpPr/>
          <p:nvPr/>
        </p:nvCxnSpPr>
        <p:spPr>
          <a:xfrm>
            <a:off x="6797161" y="4383089"/>
            <a:ext cx="959094" cy="8977"/>
          </a:xfrm>
          <a:prstGeom prst="curvedConnector3">
            <a:avLst>
              <a:gd name="adj1" fmla="val 4470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urved Connector 50"/>
          <p:cNvCxnSpPr/>
          <p:nvPr/>
        </p:nvCxnSpPr>
        <p:spPr>
          <a:xfrm>
            <a:off x="6797161" y="4457941"/>
            <a:ext cx="959094" cy="365760"/>
          </a:xfrm>
          <a:prstGeom prst="curvedConnector3">
            <a:avLst>
              <a:gd name="adj1" fmla="val 5847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563068"/>
              </p:ext>
            </p:extLst>
          </p:nvPr>
        </p:nvGraphicFramePr>
        <p:xfrm>
          <a:off x="5838737" y="3991930"/>
          <a:ext cx="958424" cy="141731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584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Sonic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Pac-man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6" name="Curved Connector 75"/>
          <p:cNvCxnSpPr/>
          <p:nvPr/>
        </p:nvCxnSpPr>
        <p:spPr>
          <a:xfrm flipV="1">
            <a:off x="1121593" y="4529186"/>
            <a:ext cx="959094" cy="691925"/>
          </a:xfrm>
          <a:prstGeom prst="curvedConnector3">
            <a:avLst>
              <a:gd name="adj1" fmla="val 50000"/>
            </a:avLst>
          </a:prstGeom>
          <a:ln w="381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urved Connector 77"/>
          <p:cNvCxnSpPr/>
          <p:nvPr/>
        </p:nvCxnSpPr>
        <p:spPr>
          <a:xfrm flipV="1">
            <a:off x="6797161" y="4524147"/>
            <a:ext cx="959094" cy="35100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9" name="Picture 88" descr="server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92" y="1417639"/>
            <a:ext cx="863274" cy="863275"/>
          </a:xfrm>
          <a:prstGeom prst="rect">
            <a:avLst/>
          </a:prstGeom>
        </p:spPr>
      </p:pic>
      <p:pic>
        <p:nvPicPr>
          <p:cNvPr id="90" name="Picture 89" descr="server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19" y="1716735"/>
            <a:ext cx="863274" cy="863275"/>
          </a:xfrm>
          <a:prstGeom prst="rect">
            <a:avLst/>
          </a:prstGeom>
        </p:spPr>
      </p:pic>
      <p:pic>
        <p:nvPicPr>
          <p:cNvPr id="91" name="Picture 90" descr="post-i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48" y="1877475"/>
            <a:ext cx="631021" cy="597471"/>
          </a:xfrm>
          <a:prstGeom prst="rect">
            <a:avLst/>
          </a:prstGeom>
        </p:spPr>
      </p:pic>
      <p:pic>
        <p:nvPicPr>
          <p:cNvPr id="92" name="Picture 91" descr="post-i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375" y="2287341"/>
            <a:ext cx="631021" cy="597471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6199677" y="1950904"/>
            <a:ext cx="63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DC2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2828142" y="2398537"/>
            <a:ext cx="59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DC1</a:t>
            </a:r>
            <a:endParaRPr lang="en-US" dirty="0"/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546325"/>
              </p:ext>
            </p:extLst>
          </p:nvPr>
        </p:nvGraphicFramePr>
        <p:xfrm>
          <a:off x="2080686" y="4005947"/>
          <a:ext cx="1144727" cy="104647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44727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Tournament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451911"/>
              </p:ext>
            </p:extLst>
          </p:nvPr>
        </p:nvGraphicFramePr>
        <p:xfrm>
          <a:off x="7774529" y="3991930"/>
          <a:ext cx="1144727" cy="104647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44727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Tournament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431070"/>
              </p:ext>
            </p:extLst>
          </p:nvPr>
        </p:nvGraphicFramePr>
        <p:xfrm>
          <a:off x="163169" y="5554030"/>
          <a:ext cx="3653997" cy="31337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50597"/>
                <a:gridCol w="1803400"/>
              </a:tblGrid>
              <a:tr h="3133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Cube 47"/>
          <p:cNvSpPr/>
          <p:nvPr/>
        </p:nvSpPr>
        <p:spPr>
          <a:xfrm>
            <a:off x="163169" y="5930901"/>
            <a:ext cx="1767232" cy="330199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400" dirty="0" smtClean="0">
                <a:latin typeface="Courier"/>
                <a:cs typeface="Courier"/>
              </a:rPr>
              <a:t>ENROLL(*,A)</a:t>
            </a:r>
            <a:endParaRPr lang="en-US" sz="1400" dirty="0">
              <a:latin typeface="Courier"/>
              <a:cs typeface="Courier"/>
            </a:endParaRPr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170640"/>
              </p:ext>
            </p:extLst>
          </p:nvPr>
        </p:nvGraphicFramePr>
        <p:xfrm>
          <a:off x="5265259" y="5554030"/>
          <a:ext cx="3653997" cy="31337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50597"/>
                <a:gridCol w="1803400"/>
              </a:tblGrid>
              <a:tr h="3133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5" name="Cube 54"/>
          <p:cNvSpPr/>
          <p:nvPr/>
        </p:nvSpPr>
        <p:spPr>
          <a:xfrm>
            <a:off x="7152024" y="5930901"/>
            <a:ext cx="1767232" cy="330199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Courier"/>
                <a:cs typeface="Courier"/>
              </a:rPr>
              <a:t>ENROLL(*,A)</a:t>
            </a:r>
          </a:p>
        </p:txBody>
      </p:sp>
      <p:sp>
        <p:nvSpPr>
          <p:cNvPr id="69" name="Cube 68"/>
          <p:cNvSpPr/>
          <p:nvPr/>
        </p:nvSpPr>
        <p:spPr>
          <a:xfrm>
            <a:off x="2049934" y="5930901"/>
            <a:ext cx="1767232" cy="330199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Courier"/>
                <a:cs typeface="Courier"/>
              </a:rPr>
              <a:t>ENROLL(*,A)</a:t>
            </a:r>
          </a:p>
        </p:txBody>
      </p:sp>
      <p:sp>
        <p:nvSpPr>
          <p:cNvPr id="70" name="Cube 69"/>
          <p:cNvSpPr/>
          <p:nvPr/>
        </p:nvSpPr>
        <p:spPr>
          <a:xfrm>
            <a:off x="5258550" y="5931785"/>
            <a:ext cx="1767232" cy="330199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Courier"/>
                <a:cs typeface="Courier"/>
              </a:rPr>
              <a:t>ENROLL(*,A)</a:t>
            </a:r>
          </a:p>
        </p:txBody>
      </p:sp>
    </p:spTree>
    <p:extLst>
      <p:ext uri="{BB962C8B-B14F-4D97-AF65-F5344CB8AC3E}">
        <p14:creationId xmlns:p14="http://schemas.microsoft.com/office/powerpoint/2010/main" val="54916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8"/>
    </mc:Choice>
    <mc:Fallback xmlns="">
      <p:transition xmlns:p14="http://schemas.microsoft.com/office/powerpoint/2010/main" spd="slow" advTm="480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457200" y="1116963"/>
            <a:ext cx="8229600" cy="6082938"/>
          </a:xfrm>
          <a:prstGeom prst="rect">
            <a:avLst/>
          </a:prstGeom>
          <a:ln>
            <a:noFill/>
          </a:ln>
          <a:effectLst>
            <a:softEdge rad="4953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RESERVATIONS: </a:t>
            </a:r>
            <a:r>
              <a:rPr lang="en-US" sz="3600" dirty="0"/>
              <a:t>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8" name="Picture 47" descr="Pacman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671" y="2024462"/>
            <a:ext cx="1111095" cy="1111096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4757550" y="2948818"/>
            <a:ext cx="2772795" cy="731544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removeTournament</a:t>
            </a:r>
            <a:r>
              <a:rPr lang="en-US" dirty="0"/>
              <a:t>(A)</a:t>
            </a:r>
          </a:p>
        </p:txBody>
      </p:sp>
      <p:cxnSp>
        <p:nvCxnSpPr>
          <p:cNvPr id="29" name="Curved Connector 28"/>
          <p:cNvCxnSpPr/>
          <p:nvPr/>
        </p:nvCxnSpPr>
        <p:spPr>
          <a:xfrm>
            <a:off x="1121593" y="4388129"/>
            <a:ext cx="959094" cy="8977"/>
          </a:xfrm>
          <a:prstGeom prst="curvedConnector3">
            <a:avLst>
              <a:gd name="adj1" fmla="val 4470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1121593" y="4462981"/>
            <a:ext cx="959094" cy="365760"/>
          </a:xfrm>
          <a:prstGeom prst="curvedConnector3">
            <a:avLst>
              <a:gd name="adj1" fmla="val 5847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379113"/>
              </p:ext>
            </p:extLst>
          </p:nvPr>
        </p:nvGraphicFramePr>
        <p:xfrm>
          <a:off x="163169" y="3996970"/>
          <a:ext cx="958424" cy="141731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584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Sonic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Pac-man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9" name="Curved Connector 58"/>
          <p:cNvCxnSpPr/>
          <p:nvPr/>
        </p:nvCxnSpPr>
        <p:spPr>
          <a:xfrm>
            <a:off x="6797161" y="4383089"/>
            <a:ext cx="959094" cy="8977"/>
          </a:xfrm>
          <a:prstGeom prst="curvedConnector3">
            <a:avLst>
              <a:gd name="adj1" fmla="val 4470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urved Connector 59"/>
          <p:cNvCxnSpPr/>
          <p:nvPr/>
        </p:nvCxnSpPr>
        <p:spPr>
          <a:xfrm>
            <a:off x="6797161" y="4457941"/>
            <a:ext cx="959094" cy="365760"/>
          </a:xfrm>
          <a:prstGeom prst="curvedConnector3">
            <a:avLst>
              <a:gd name="adj1" fmla="val 5847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563068"/>
              </p:ext>
            </p:extLst>
          </p:nvPr>
        </p:nvGraphicFramePr>
        <p:xfrm>
          <a:off x="5838737" y="3991930"/>
          <a:ext cx="958424" cy="141731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584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Sonic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Pac-man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5" name="Curved Connector 74"/>
          <p:cNvCxnSpPr/>
          <p:nvPr/>
        </p:nvCxnSpPr>
        <p:spPr>
          <a:xfrm flipV="1">
            <a:off x="1121593" y="4529186"/>
            <a:ext cx="959094" cy="6919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urved Connector 76"/>
          <p:cNvCxnSpPr/>
          <p:nvPr/>
        </p:nvCxnSpPr>
        <p:spPr>
          <a:xfrm flipV="1">
            <a:off x="6797161" y="4524147"/>
            <a:ext cx="959094" cy="35100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5" name="Picture 84" descr="server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92" y="1417639"/>
            <a:ext cx="863274" cy="863275"/>
          </a:xfrm>
          <a:prstGeom prst="rect">
            <a:avLst/>
          </a:prstGeom>
        </p:spPr>
      </p:pic>
      <p:pic>
        <p:nvPicPr>
          <p:cNvPr id="86" name="Picture 85" descr="server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19" y="1716735"/>
            <a:ext cx="863274" cy="863275"/>
          </a:xfrm>
          <a:prstGeom prst="rect">
            <a:avLst/>
          </a:prstGeom>
        </p:spPr>
      </p:pic>
      <p:pic>
        <p:nvPicPr>
          <p:cNvPr id="87" name="Picture 86" descr="post-i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48" y="1877475"/>
            <a:ext cx="631021" cy="597471"/>
          </a:xfrm>
          <a:prstGeom prst="rect">
            <a:avLst/>
          </a:prstGeom>
        </p:spPr>
      </p:pic>
      <p:pic>
        <p:nvPicPr>
          <p:cNvPr id="88" name="Picture 87" descr="post-i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375" y="2287341"/>
            <a:ext cx="631021" cy="597471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6199677" y="1950904"/>
            <a:ext cx="63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DC2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2828142" y="2398537"/>
            <a:ext cx="59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DC1</a:t>
            </a:r>
            <a:endParaRPr lang="en-US" dirty="0"/>
          </a:p>
        </p:txBody>
      </p:sp>
      <p:sp>
        <p:nvSpPr>
          <p:cNvPr id="49" name="Right Arrow 48"/>
          <p:cNvSpPr/>
          <p:nvPr/>
        </p:nvSpPr>
        <p:spPr>
          <a:xfrm rot="12475274">
            <a:off x="6844253" y="2351546"/>
            <a:ext cx="782997" cy="247400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546325"/>
              </p:ext>
            </p:extLst>
          </p:nvPr>
        </p:nvGraphicFramePr>
        <p:xfrm>
          <a:off x="2080686" y="4005947"/>
          <a:ext cx="1144727" cy="104647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44727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Tournament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451911"/>
              </p:ext>
            </p:extLst>
          </p:nvPr>
        </p:nvGraphicFramePr>
        <p:xfrm>
          <a:off x="7774529" y="3991930"/>
          <a:ext cx="1144727" cy="104647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44727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Tournament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431070"/>
              </p:ext>
            </p:extLst>
          </p:nvPr>
        </p:nvGraphicFramePr>
        <p:xfrm>
          <a:off x="163169" y="5554030"/>
          <a:ext cx="3653997" cy="31337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50597"/>
                <a:gridCol w="1803400"/>
              </a:tblGrid>
              <a:tr h="3133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" name="Cube 46"/>
          <p:cNvSpPr/>
          <p:nvPr/>
        </p:nvSpPr>
        <p:spPr>
          <a:xfrm>
            <a:off x="163169" y="5930901"/>
            <a:ext cx="1767232" cy="330199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400" dirty="0" smtClean="0">
                <a:latin typeface="Courier"/>
                <a:cs typeface="Courier"/>
              </a:rPr>
              <a:t>ENROLL(*,A)</a:t>
            </a:r>
            <a:endParaRPr lang="en-US" sz="1400" dirty="0">
              <a:latin typeface="Courier"/>
              <a:cs typeface="Courier"/>
            </a:endParaRPr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170640"/>
              </p:ext>
            </p:extLst>
          </p:nvPr>
        </p:nvGraphicFramePr>
        <p:xfrm>
          <a:off x="5265259" y="5554030"/>
          <a:ext cx="3653997" cy="31337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50597"/>
                <a:gridCol w="1803400"/>
              </a:tblGrid>
              <a:tr h="3133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7" name="Cube 66"/>
          <p:cNvSpPr/>
          <p:nvPr/>
        </p:nvSpPr>
        <p:spPr>
          <a:xfrm>
            <a:off x="7152024" y="5930901"/>
            <a:ext cx="1767232" cy="330199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Courier"/>
                <a:cs typeface="Courier"/>
              </a:rPr>
              <a:t>ENROLL(*,A)</a:t>
            </a:r>
          </a:p>
        </p:txBody>
      </p:sp>
      <p:pic>
        <p:nvPicPr>
          <p:cNvPr id="3" name="Picture 2" descr="prohibited-98614_64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93" y="2614686"/>
            <a:ext cx="1375910" cy="1375910"/>
          </a:xfrm>
          <a:prstGeom prst="rect">
            <a:avLst/>
          </a:prstGeom>
        </p:spPr>
      </p:pic>
      <p:sp>
        <p:nvSpPr>
          <p:cNvPr id="73" name="Cube 72"/>
          <p:cNvSpPr/>
          <p:nvPr/>
        </p:nvSpPr>
        <p:spPr>
          <a:xfrm>
            <a:off x="2049934" y="5930901"/>
            <a:ext cx="1767232" cy="330199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Courier"/>
                <a:cs typeface="Courier"/>
              </a:rPr>
              <a:t>ENROLL(*,A)</a:t>
            </a:r>
          </a:p>
        </p:txBody>
      </p:sp>
      <p:sp>
        <p:nvSpPr>
          <p:cNvPr id="74" name="Cube 73"/>
          <p:cNvSpPr/>
          <p:nvPr/>
        </p:nvSpPr>
        <p:spPr>
          <a:xfrm>
            <a:off x="5258550" y="5931785"/>
            <a:ext cx="1767232" cy="330199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Courier"/>
                <a:cs typeface="Courier"/>
              </a:rPr>
              <a:t>ENROLL(*,A)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6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39"/>
    </mc:Choice>
    <mc:Fallback xmlns="">
      <p:transition xmlns:p14="http://schemas.microsoft.com/office/powerpoint/2010/main" spd="slow" advTm="1653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457200" y="1116963"/>
            <a:ext cx="8229600" cy="6082938"/>
          </a:xfrm>
          <a:prstGeom prst="rect">
            <a:avLst/>
          </a:prstGeom>
          <a:ln>
            <a:noFill/>
          </a:ln>
          <a:effectLst>
            <a:softEdge rad="4953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RESERVATIONS: </a:t>
            </a:r>
            <a:r>
              <a:rPr lang="en-US" sz="3600" dirty="0"/>
              <a:t>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 rot="21166771">
            <a:off x="3422146" y="1961818"/>
            <a:ext cx="2242003" cy="179384"/>
          </a:xfrm>
          <a:prstGeom prst="leftArrow">
            <a:avLst/>
          </a:prstGeom>
          <a:solidFill>
            <a:srgbClr val="31859C"/>
          </a:solidFill>
          <a:ln>
            <a:solidFill>
              <a:srgbClr val="265D6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Curved Connector 29"/>
          <p:cNvCxnSpPr/>
          <p:nvPr/>
        </p:nvCxnSpPr>
        <p:spPr>
          <a:xfrm>
            <a:off x="1121593" y="4388129"/>
            <a:ext cx="959094" cy="8977"/>
          </a:xfrm>
          <a:prstGeom prst="curvedConnector3">
            <a:avLst>
              <a:gd name="adj1" fmla="val 4470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>
            <a:off x="1121593" y="4462981"/>
            <a:ext cx="959094" cy="365760"/>
          </a:xfrm>
          <a:prstGeom prst="curvedConnector3">
            <a:avLst>
              <a:gd name="adj1" fmla="val 5847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425527"/>
              </p:ext>
            </p:extLst>
          </p:nvPr>
        </p:nvGraphicFramePr>
        <p:xfrm>
          <a:off x="163169" y="3996970"/>
          <a:ext cx="958424" cy="141731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584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Sonic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Pac-man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1" name="Curved Connector 40"/>
          <p:cNvCxnSpPr/>
          <p:nvPr/>
        </p:nvCxnSpPr>
        <p:spPr>
          <a:xfrm>
            <a:off x="6797161" y="4383089"/>
            <a:ext cx="959094" cy="8977"/>
          </a:xfrm>
          <a:prstGeom prst="curvedConnector3">
            <a:avLst>
              <a:gd name="adj1" fmla="val 4470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>
            <a:off x="6797161" y="4457941"/>
            <a:ext cx="959094" cy="365760"/>
          </a:xfrm>
          <a:prstGeom prst="curvedConnector3">
            <a:avLst>
              <a:gd name="adj1" fmla="val 5847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704677"/>
              </p:ext>
            </p:extLst>
          </p:nvPr>
        </p:nvGraphicFramePr>
        <p:xfrm>
          <a:off x="5838737" y="3991930"/>
          <a:ext cx="958424" cy="141731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584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Sonic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Pac-man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2" name="Curved Connector 81"/>
          <p:cNvCxnSpPr/>
          <p:nvPr/>
        </p:nvCxnSpPr>
        <p:spPr>
          <a:xfrm flipV="1">
            <a:off x="1121593" y="4529186"/>
            <a:ext cx="959094" cy="6919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urved Connector 84"/>
          <p:cNvCxnSpPr/>
          <p:nvPr/>
        </p:nvCxnSpPr>
        <p:spPr>
          <a:xfrm flipV="1">
            <a:off x="6797161" y="4524147"/>
            <a:ext cx="959094" cy="35100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3" name="Picture 82" descr="server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92" y="1417639"/>
            <a:ext cx="863274" cy="863275"/>
          </a:xfrm>
          <a:prstGeom prst="rect">
            <a:avLst/>
          </a:prstGeom>
        </p:spPr>
      </p:pic>
      <p:pic>
        <p:nvPicPr>
          <p:cNvPr id="84" name="Picture 83" descr="server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19" y="1716735"/>
            <a:ext cx="863274" cy="863275"/>
          </a:xfrm>
          <a:prstGeom prst="rect">
            <a:avLst/>
          </a:prstGeom>
        </p:spPr>
      </p:pic>
      <p:pic>
        <p:nvPicPr>
          <p:cNvPr id="86" name="Picture 85" descr="post-i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48" y="1877475"/>
            <a:ext cx="631021" cy="597471"/>
          </a:xfrm>
          <a:prstGeom prst="rect">
            <a:avLst/>
          </a:prstGeom>
        </p:spPr>
      </p:pic>
      <p:pic>
        <p:nvPicPr>
          <p:cNvPr id="87" name="Picture 86" descr="post-i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375" y="2287341"/>
            <a:ext cx="631021" cy="597471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6199677" y="1950904"/>
            <a:ext cx="63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DC2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2828142" y="2398537"/>
            <a:ext cx="59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DC1</a:t>
            </a:r>
            <a:endParaRPr lang="en-US" dirty="0"/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546325"/>
              </p:ext>
            </p:extLst>
          </p:nvPr>
        </p:nvGraphicFramePr>
        <p:xfrm>
          <a:off x="2080686" y="4005947"/>
          <a:ext cx="1144727" cy="104647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44727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Tournament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451911"/>
              </p:ext>
            </p:extLst>
          </p:nvPr>
        </p:nvGraphicFramePr>
        <p:xfrm>
          <a:off x="7774529" y="3991930"/>
          <a:ext cx="1144727" cy="104647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44727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Tournament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3225413" y="1195095"/>
            <a:ext cx="2686279" cy="437121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STOP(enroll(*, A))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757550" y="2948818"/>
            <a:ext cx="2772795" cy="731544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removeTournament</a:t>
            </a:r>
            <a:r>
              <a:rPr lang="en-US" dirty="0"/>
              <a:t>(A)</a:t>
            </a:r>
          </a:p>
        </p:txBody>
      </p:sp>
      <p:sp>
        <p:nvSpPr>
          <p:cNvPr id="60" name="Cloud Callout 59"/>
          <p:cNvSpPr/>
          <p:nvPr/>
        </p:nvSpPr>
        <p:spPr>
          <a:xfrm flipH="1">
            <a:off x="6826340" y="1873957"/>
            <a:ext cx="1892461" cy="1049159"/>
          </a:xfrm>
          <a:prstGeom prst="cloudCallout">
            <a:avLst>
              <a:gd name="adj1" fmla="val 21875"/>
              <a:gd name="adj2" fmla="val 6494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Waiting…</a:t>
            </a:r>
            <a:endParaRPr lang="en-US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50589"/>
              </p:ext>
            </p:extLst>
          </p:nvPr>
        </p:nvGraphicFramePr>
        <p:xfrm>
          <a:off x="163169" y="5554030"/>
          <a:ext cx="3653997" cy="31337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50597"/>
                <a:gridCol w="1803400"/>
              </a:tblGrid>
              <a:tr h="3133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8" name="Cube 57"/>
          <p:cNvSpPr/>
          <p:nvPr/>
        </p:nvSpPr>
        <p:spPr>
          <a:xfrm>
            <a:off x="163169" y="5930901"/>
            <a:ext cx="1767232" cy="330199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400" dirty="0" smtClean="0">
                <a:latin typeface="Courier"/>
                <a:cs typeface="Courier"/>
              </a:rPr>
              <a:t>ENROLL(*,A)</a:t>
            </a:r>
            <a:endParaRPr lang="en-US" sz="1400" dirty="0">
              <a:latin typeface="Courier"/>
              <a:cs typeface="Courier"/>
            </a:endParaRPr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519107"/>
              </p:ext>
            </p:extLst>
          </p:nvPr>
        </p:nvGraphicFramePr>
        <p:xfrm>
          <a:off x="5265259" y="5554030"/>
          <a:ext cx="3653997" cy="31337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50597"/>
                <a:gridCol w="1803400"/>
              </a:tblGrid>
              <a:tr h="3133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7" name="Cube 66"/>
          <p:cNvSpPr/>
          <p:nvPr/>
        </p:nvSpPr>
        <p:spPr>
          <a:xfrm>
            <a:off x="7152024" y="5930901"/>
            <a:ext cx="1767232" cy="330199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Courier"/>
                <a:cs typeface="Courier"/>
              </a:rPr>
              <a:t>ENROLL(*,A)</a:t>
            </a:r>
          </a:p>
        </p:txBody>
      </p:sp>
      <p:sp>
        <p:nvSpPr>
          <p:cNvPr id="74" name="Cube 73"/>
          <p:cNvSpPr/>
          <p:nvPr/>
        </p:nvSpPr>
        <p:spPr>
          <a:xfrm>
            <a:off x="2049934" y="5930901"/>
            <a:ext cx="1767232" cy="330199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Courier"/>
                <a:cs typeface="Courier"/>
              </a:rPr>
              <a:t>ENROLL(*,A)</a:t>
            </a:r>
          </a:p>
        </p:txBody>
      </p:sp>
      <p:sp>
        <p:nvSpPr>
          <p:cNvPr id="76" name="Cube 75"/>
          <p:cNvSpPr/>
          <p:nvPr/>
        </p:nvSpPr>
        <p:spPr>
          <a:xfrm>
            <a:off x="5258550" y="5931785"/>
            <a:ext cx="1767232" cy="330199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Courier"/>
                <a:cs typeface="Courier"/>
              </a:rPr>
              <a:t>ENROLL(*,A)</a:t>
            </a:r>
          </a:p>
        </p:txBody>
      </p:sp>
    </p:spTree>
    <p:extLst>
      <p:ext uri="{BB962C8B-B14F-4D97-AF65-F5344CB8AC3E}">
        <p14:creationId xmlns:p14="http://schemas.microsoft.com/office/powerpoint/2010/main" val="200322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4"/>
    </mc:Choice>
    <mc:Fallback xmlns="">
      <p:transition xmlns:p14="http://schemas.microsoft.com/office/powerpoint/2010/main" spd="slow" advTm="674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457200" y="1116963"/>
            <a:ext cx="8229600" cy="6082938"/>
          </a:xfrm>
          <a:prstGeom prst="rect">
            <a:avLst/>
          </a:prstGeom>
          <a:ln>
            <a:noFill/>
          </a:ln>
          <a:effectLst>
            <a:softEdge rad="4953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78" y="274639"/>
            <a:ext cx="8625632" cy="1143000"/>
          </a:xfrm>
        </p:spPr>
        <p:txBody>
          <a:bodyPr>
            <a:normAutofit/>
          </a:bodyPr>
          <a:lstStyle/>
          <a:p>
            <a:r>
              <a:rPr lang="en-US" dirty="0"/>
              <a:t>GEO-</a:t>
            </a:r>
            <a:r>
              <a:rPr lang="en-US" dirty="0" smtClean="0"/>
              <a:t>REPLICATION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9" descr="server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92" y="1417639"/>
            <a:ext cx="863274" cy="863275"/>
          </a:xfrm>
          <a:prstGeom prst="rect">
            <a:avLst/>
          </a:prstGeom>
        </p:spPr>
      </p:pic>
      <p:pic>
        <p:nvPicPr>
          <p:cNvPr id="21" name="Picture 20" descr="server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19" y="1716735"/>
            <a:ext cx="863274" cy="8632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25134" y="2559687"/>
            <a:ext cx="904101" cy="369332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0 </a:t>
            </a:r>
            <a:r>
              <a:rPr lang="en-US" dirty="0" err="1" smtClean="0">
                <a:solidFill>
                  <a:schemeClr val="bg1"/>
                </a:solidFill>
                <a:latin typeface="Verdana"/>
                <a:cs typeface="Verdana"/>
              </a:rPr>
              <a:t>ms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10809" y="1347403"/>
            <a:ext cx="105085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150 </a:t>
            </a:r>
            <a:r>
              <a:rPr lang="en-US" dirty="0" err="1" smtClean="0">
                <a:latin typeface="Verdana"/>
                <a:cs typeface="Verdana"/>
              </a:rPr>
              <a:t>ms</a:t>
            </a:r>
            <a:endParaRPr lang="en-US" dirty="0">
              <a:latin typeface="Verdana"/>
              <a:cs typeface="Verdana"/>
            </a:endParaRPr>
          </a:p>
        </p:txBody>
      </p:sp>
      <p:pic>
        <p:nvPicPr>
          <p:cNvPr id="26" name="Picture 25" descr="Pacman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44" y="2349101"/>
            <a:ext cx="1111095" cy="1111096"/>
          </a:xfrm>
          <a:prstGeom prst="rect">
            <a:avLst/>
          </a:prstGeom>
        </p:spPr>
      </p:pic>
      <p:sp>
        <p:nvSpPr>
          <p:cNvPr id="27" name="Right Arrow 26"/>
          <p:cNvSpPr/>
          <p:nvPr/>
        </p:nvSpPr>
        <p:spPr>
          <a:xfrm rot="19007092">
            <a:off x="5473253" y="2298256"/>
            <a:ext cx="499651" cy="264516"/>
          </a:xfrm>
          <a:prstGeom prst="rightArrow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765272" y="2700146"/>
            <a:ext cx="904101" cy="369332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0 </a:t>
            </a:r>
            <a:r>
              <a:rPr lang="en-US" dirty="0" err="1" smtClean="0">
                <a:solidFill>
                  <a:schemeClr val="bg1"/>
                </a:solidFill>
                <a:latin typeface="Verdana"/>
                <a:cs typeface="Verdana"/>
              </a:rPr>
              <a:t>ms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29" name="Picture 28" descr="Mario-ic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98" y="1629749"/>
            <a:ext cx="1167185" cy="1167185"/>
          </a:xfrm>
          <a:prstGeom prst="rect">
            <a:avLst/>
          </a:prstGeom>
        </p:spPr>
      </p:pic>
      <p:sp>
        <p:nvSpPr>
          <p:cNvPr id="30" name="Right Arrow 29"/>
          <p:cNvSpPr/>
          <p:nvPr/>
        </p:nvSpPr>
        <p:spPr>
          <a:xfrm>
            <a:off x="1831608" y="2199464"/>
            <a:ext cx="714511" cy="266896"/>
          </a:xfrm>
          <a:prstGeom prst="rightArrow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-Down Arrow 30"/>
          <p:cNvSpPr/>
          <p:nvPr/>
        </p:nvSpPr>
        <p:spPr>
          <a:xfrm rot="4969016">
            <a:off x="4573232" y="828563"/>
            <a:ext cx="176651" cy="2437506"/>
          </a:xfrm>
          <a:prstGeom prst="upDownArrow">
            <a:avLst/>
          </a:prstGeom>
          <a:solidFill>
            <a:srgbClr val="F79646"/>
          </a:solidFill>
          <a:ln>
            <a:solidFill>
              <a:srgbClr val="9848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189648" y="1807091"/>
            <a:ext cx="842957" cy="437121"/>
          </a:xfrm>
          <a:prstGeom prst="rect">
            <a:avLst/>
          </a:prstGeom>
          <a:solidFill>
            <a:srgbClr val="F79646"/>
          </a:solidFill>
          <a:ln>
            <a:solidFill>
              <a:srgbClr val="98480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SYNC</a:t>
            </a:r>
            <a:endParaRPr lang="en-US" dirty="0"/>
          </a:p>
        </p:txBody>
      </p:sp>
      <p:pic>
        <p:nvPicPr>
          <p:cNvPr id="33" name="Picture 32" descr="post-i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48" y="1877475"/>
            <a:ext cx="631021" cy="597471"/>
          </a:xfrm>
          <a:prstGeom prst="rect">
            <a:avLst/>
          </a:prstGeom>
        </p:spPr>
      </p:pic>
      <p:pic>
        <p:nvPicPr>
          <p:cNvPr id="34" name="Picture 33" descr="post-i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375" y="2287341"/>
            <a:ext cx="631021" cy="59747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199677" y="1950904"/>
            <a:ext cx="63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828142" y="2398537"/>
            <a:ext cx="59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DC1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977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5"/>
    </mc:Choice>
    <mc:Fallback xmlns="">
      <p:transition xmlns:p14="http://schemas.microsoft.com/office/powerpoint/2010/main" spd="slow" advTm="160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457200" y="1116963"/>
            <a:ext cx="8229600" cy="6082938"/>
          </a:xfrm>
          <a:prstGeom prst="rect">
            <a:avLst/>
          </a:prstGeom>
          <a:ln>
            <a:noFill/>
          </a:ln>
          <a:effectLst>
            <a:softEdge rad="4953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RESERVATIONS: </a:t>
            </a:r>
            <a:r>
              <a:rPr lang="en-US" sz="3600" dirty="0"/>
              <a:t>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30</a:t>
            </a:fld>
            <a:endParaRPr lang="en-US" dirty="0"/>
          </a:p>
        </p:txBody>
      </p:sp>
      <p:cxnSp>
        <p:nvCxnSpPr>
          <p:cNvPr id="30" name="Curved Connector 29"/>
          <p:cNvCxnSpPr/>
          <p:nvPr/>
        </p:nvCxnSpPr>
        <p:spPr>
          <a:xfrm>
            <a:off x="1121593" y="4388129"/>
            <a:ext cx="959094" cy="8977"/>
          </a:xfrm>
          <a:prstGeom prst="curvedConnector3">
            <a:avLst>
              <a:gd name="adj1" fmla="val 4470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>
            <a:off x="1121593" y="4462981"/>
            <a:ext cx="959094" cy="365760"/>
          </a:xfrm>
          <a:prstGeom prst="curvedConnector3">
            <a:avLst>
              <a:gd name="adj1" fmla="val 5847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030912"/>
              </p:ext>
            </p:extLst>
          </p:nvPr>
        </p:nvGraphicFramePr>
        <p:xfrm>
          <a:off x="163169" y="3996970"/>
          <a:ext cx="958424" cy="141731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584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Sonic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Pac-man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1" name="Curved Connector 40"/>
          <p:cNvCxnSpPr/>
          <p:nvPr/>
        </p:nvCxnSpPr>
        <p:spPr>
          <a:xfrm>
            <a:off x="6797161" y="4383089"/>
            <a:ext cx="959094" cy="8977"/>
          </a:xfrm>
          <a:prstGeom prst="curvedConnector3">
            <a:avLst>
              <a:gd name="adj1" fmla="val 4470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>
            <a:off x="6797161" y="4457941"/>
            <a:ext cx="959094" cy="365760"/>
          </a:xfrm>
          <a:prstGeom prst="curvedConnector3">
            <a:avLst>
              <a:gd name="adj1" fmla="val 5847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981506"/>
              </p:ext>
            </p:extLst>
          </p:nvPr>
        </p:nvGraphicFramePr>
        <p:xfrm>
          <a:off x="5838737" y="3991930"/>
          <a:ext cx="958424" cy="141731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584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Sonic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Pac-man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2" name="Curved Connector 81"/>
          <p:cNvCxnSpPr/>
          <p:nvPr/>
        </p:nvCxnSpPr>
        <p:spPr>
          <a:xfrm flipV="1">
            <a:off x="1121593" y="4529186"/>
            <a:ext cx="959094" cy="6919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urved Connector 84"/>
          <p:cNvCxnSpPr/>
          <p:nvPr/>
        </p:nvCxnSpPr>
        <p:spPr>
          <a:xfrm flipV="1">
            <a:off x="6797161" y="4524147"/>
            <a:ext cx="959094" cy="35100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3" name="Picture 82" descr="server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92" y="1417639"/>
            <a:ext cx="863274" cy="863275"/>
          </a:xfrm>
          <a:prstGeom prst="rect">
            <a:avLst/>
          </a:prstGeom>
        </p:spPr>
      </p:pic>
      <p:pic>
        <p:nvPicPr>
          <p:cNvPr id="84" name="Picture 83" descr="server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19" y="1716735"/>
            <a:ext cx="863274" cy="863275"/>
          </a:xfrm>
          <a:prstGeom prst="rect">
            <a:avLst/>
          </a:prstGeom>
        </p:spPr>
      </p:pic>
      <p:pic>
        <p:nvPicPr>
          <p:cNvPr id="86" name="Picture 85" descr="post-i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48" y="1877475"/>
            <a:ext cx="631021" cy="597471"/>
          </a:xfrm>
          <a:prstGeom prst="rect">
            <a:avLst/>
          </a:prstGeom>
        </p:spPr>
      </p:pic>
      <p:pic>
        <p:nvPicPr>
          <p:cNvPr id="87" name="Picture 86" descr="post-i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375" y="2287341"/>
            <a:ext cx="631021" cy="597471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6199677" y="1950904"/>
            <a:ext cx="63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DC2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2828142" y="2398537"/>
            <a:ext cx="59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DC1</a:t>
            </a:r>
            <a:endParaRPr lang="en-US" dirty="0"/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786551"/>
              </p:ext>
            </p:extLst>
          </p:nvPr>
        </p:nvGraphicFramePr>
        <p:xfrm>
          <a:off x="2080686" y="4005947"/>
          <a:ext cx="1144727" cy="104647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44727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Tournament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779955"/>
              </p:ext>
            </p:extLst>
          </p:nvPr>
        </p:nvGraphicFramePr>
        <p:xfrm>
          <a:off x="7774529" y="3991930"/>
          <a:ext cx="1144727" cy="104647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44727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Tournament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" name="Rectangle 41"/>
          <p:cNvSpPr/>
          <p:nvPr/>
        </p:nvSpPr>
        <p:spPr>
          <a:xfrm>
            <a:off x="4757550" y="2948818"/>
            <a:ext cx="2772795" cy="731544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removeTournament</a:t>
            </a:r>
            <a:r>
              <a:rPr lang="en-US" dirty="0"/>
              <a:t>(A)</a:t>
            </a:r>
          </a:p>
        </p:txBody>
      </p:sp>
      <p:sp>
        <p:nvSpPr>
          <p:cNvPr id="46" name="Cloud Callout 45"/>
          <p:cNvSpPr/>
          <p:nvPr/>
        </p:nvSpPr>
        <p:spPr>
          <a:xfrm flipH="1">
            <a:off x="6826340" y="1873957"/>
            <a:ext cx="1892461" cy="1049159"/>
          </a:xfrm>
          <a:prstGeom prst="cloudCallout">
            <a:avLst>
              <a:gd name="adj1" fmla="val 21875"/>
              <a:gd name="adj2" fmla="val 6494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Waiting…</a:t>
            </a:r>
            <a:endParaRPr lang="en-US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50589"/>
              </p:ext>
            </p:extLst>
          </p:nvPr>
        </p:nvGraphicFramePr>
        <p:xfrm>
          <a:off x="163169" y="5554030"/>
          <a:ext cx="3653997" cy="31337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50597"/>
                <a:gridCol w="1803400"/>
              </a:tblGrid>
              <a:tr h="3133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8" name="Cube 57"/>
          <p:cNvSpPr/>
          <p:nvPr/>
        </p:nvSpPr>
        <p:spPr>
          <a:xfrm>
            <a:off x="163169" y="5930901"/>
            <a:ext cx="1767232" cy="330199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400" dirty="0" smtClean="0">
                <a:latin typeface="Courier"/>
                <a:cs typeface="Courier"/>
              </a:rPr>
              <a:t>ENROLL(*,A)</a:t>
            </a:r>
            <a:endParaRPr lang="en-US" sz="1400" dirty="0">
              <a:latin typeface="Courier"/>
              <a:cs typeface="Courier"/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519107"/>
              </p:ext>
            </p:extLst>
          </p:nvPr>
        </p:nvGraphicFramePr>
        <p:xfrm>
          <a:off x="5265259" y="5554030"/>
          <a:ext cx="3653997" cy="31337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50597"/>
                <a:gridCol w="1803400"/>
              </a:tblGrid>
              <a:tr h="3133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6" name="Cube 65"/>
          <p:cNvSpPr/>
          <p:nvPr/>
        </p:nvSpPr>
        <p:spPr>
          <a:xfrm>
            <a:off x="7152024" y="5930901"/>
            <a:ext cx="1767232" cy="330199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Courier"/>
                <a:cs typeface="Courier"/>
              </a:rPr>
              <a:t>ENROLL(*,A)</a:t>
            </a:r>
          </a:p>
        </p:txBody>
      </p:sp>
      <p:sp>
        <p:nvSpPr>
          <p:cNvPr id="67" name="Cube 66"/>
          <p:cNvSpPr/>
          <p:nvPr/>
        </p:nvSpPr>
        <p:spPr>
          <a:xfrm>
            <a:off x="163169" y="5930901"/>
            <a:ext cx="1767232" cy="330199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400" dirty="0" smtClean="0">
                <a:latin typeface="Courier"/>
                <a:cs typeface="Courier"/>
              </a:rPr>
              <a:t>---</a:t>
            </a: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74" name="Cube 73"/>
          <p:cNvSpPr/>
          <p:nvPr/>
        </p:nvSpPr>
        <p:spPr>
          <a:xfrm>
            <a:off x="2049934" y="5930901"/>
            <a:ext cx="1767232" cy="330199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Courier"/>
                <a:cs typeface="Courier"/>
              </a:rPr>
              <a:t>ENROLL(*,A)</a:t>
            </a:r>
          </a:p>
        </p:txBody>
      </p:sp>
      <p:sp>
        <p:nvSpPr>
          <p:cNvPr id="76" name="Cube 75"/>
          <p:cNvSpPr/>
          <p:nvPr/>
        </p:nvSpPr>
        <p:spPr>
          <a:xfrm>
            <a:off x="5258550" y="5931785"/>
            <a:ext cx="1767232" cy="330199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Courier"/>
                <a:cs typeface="Courier"/>
              </a:rPr>
              <a:t>ENROLL(*,A)</a:t>
            </a:r>
          </a:p>
        </p:txBody>
      </p:sp>
    </p:spTree>
    <p:extLst>
      <p:ext uri="{BB962C8B-B14F-4D97-AF65-F5344CB8AC3E}">
        <p14:creationId xmlns:p14="http://schemas.microsoft.com/office/powerpoint/2010/main" val="235444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28"/>
    </mc:Choice>
    <mc:Fallback xmlns="">
      <p:transition xmlns:p14="http://schemas.microsoft.com/office/powerpoint/2010/main" spd="slow" advTm="1522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457200" y="1116963"/>
            <a:ext cx="8229600" cy="6082938"/>
          </a:xfrm>
          <a:prstGeom prst="rect">
            <a:avLst/>
          </a:prstGeom>
          <a:ln>
            <a:noFill/>
          </a:ln>
          <a:effectLst>
            <a:softEdge rad="495300"/>
          </a:effectLst>
        </p:spPr>
      </p:pic>
      <p:sp>
        <p:nvSpPr>
          <p:cNvPr id="70" name="Cube 69"/>
          <p:cNvSpPr/>
          <p:nvPr/>
        </p:nvSpPr>
        <p:spPr>
          <a:xfrm>
            <a:off x="163169" y="5930901"/>
            <a:ext cx="1767232" cy="330199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400" dirty="0" smtClean="0">
                <a:latin typeface="Courier"/>
                <a:cs typeface="Courier"/>
              </a:rPr>
              <a:t>---</a:t>
            </a: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RESERVATIONS: </a:t>
            </a:r>
            <a:r>
              <a:rPr lang="en-US" sz="3600" dirty="0"/>
              <a:t>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31</a:t>
            </a:fld>
            <a:endParaRPr lang="en-US" dirty="0"/>
          </a:p>
        </p:txBody>
      </p:sp>
      <p:cxnSp>
        <p:nvCxnSpPr>
          <p:cNvPr id="30" name="Curved Connector 29"/>
          <p:cNvCxnSpPr/>
          <p:nvPr/>
        </p:nvCxnSpPr>
        <p:spPr>
          <a:xfrm>
            <a:off x="1121593" y="4388129"/>
            <a:ext cx="959094" cy="8977"/>
          </a:xfrm>
          <a:prstGeom prst="curvedConnector3">
            <a:avLst>
              <a:gd name="adj1" fmla="val 4470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>
            <a:off x="1121593" y="4462981"/>
            <a:ext cx="959094" cy="365760"/>
          </a:xfrm>
          <a:prstGeom prst="curvedConnector3">
            <a:avLst>
              <a:gd name="adj1" fmla="val 5847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400694"/>
              </p:ext>
            </p:extLst>
          </p:nvPr>
        </p:nvGraphicFramePr>
        <p:xfrm>
          <a:off x="163169" y="3996970"/>
          <a:ext cx="958424" cy="141731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584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Sonic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Pac-man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1" name="Curved Connector 40"/>
          <p:cNvCxnSpPr/>
          <p:nvPr/>
        </p:nvCxnSpPr>
        <p:spPr>
          <a:xfrm>
            <a:off x="6797161" y="4383089"/>
            <a:ext cx="959094" cy="8977"/>
          </a:xfrm>
          <a:prstGeom prst="curvedConnector3">
            <a:avLst>
              <a:gd name="adj1" fmla="val 4470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>
            <a:off x="6797161" y="4457941"/>
            <a:ext cx="959094" cy="365760"/>
          </a:xfrm>
          <a:prstGeom prst="curvedConnector3">
            <a:avLst>
              <a:gd name="adj1" fmla="val 5847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004370"/>
              </p:ext>
            </p:extLst>
          </p:nvPr>
        </p:nvGraphicFramePr>
        <p:xfrm>
          <a:off x="5838737" y="3991930"/>
          <a:ext cx="958424" cy="141731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584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Sonic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Pac-man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2" name="Curved Connector 81"/>
          <p:cNvCxnSpPr/>
          <p:nvPr/>
        </p:nvCxnSpPr>
        <p:spPr>
          <a:xfrm flipV="1">
            <a:off x="1121593" y="4529186"/>
            <a:ext cx="959094" cy="6919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Up-Down Arrow 42"/>
          <p:cNvSpPr/>
          <p:nvPr/>
        </p:nvSpPr>
        <p:spPr>
          <a:xfrm rot="4969016">
            <a:off x="4573232" y="828563"/>
            <a:ext cx="176651" cy="2437506"/>
          </a:xfrm>
          <a:prstGeom prst="upDownArrow">
            <a:avLst/>
          </a:prstGeom>
          <a:solidFill>
            <a:srgbClr val="F79646"/>
          </a:solidFill>
          <a:ln>
            <a:solidFill>
              <a:srgbClr val="9848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189648" y="1807091"/>
            <a:ext cx="842957" cy="437121"/>
          </a:xfrm>
          <a:prstGeom prst="rect">
            <a:avLst/>
          </a:prstGeom>
          <a:solidFill>
            <a:srgbClr val="F79646"/>
          </a:solidFill>
          <a:ln>
            <a:solidFill>
              <a:srgbClr val="98480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SYNC</a:t>
            </a:r>
            <a:endParaRPr lang="en-US" dirty="0"/>
          </a:p>
        </p:txBody>
      </p:sp>
      <p:cxnSp>
        <p:nvCxnSpPr>
          <p:cNvPr id="51" name="Curved Connector 50"/>
          <p:cNvCxnSpPr/>
          <p:nvPr/>
        </p:nvCxnSpPr>
        <p:spPr>
          <a:xfrm flipV="1">
            <a:off x="6797161" y="4647436"/>
            <a:ext cx="959094" cy="610662"/>
          </a:xfrm>
          <a:prstGeom prst="curvedConnector3">
            <a:avLst>
              <a:gd name="adj1" fmla="val 50000"/>
            </a:avLst>
          </a:prstGeom>
          <a:ln w="381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urved Connector 51"/>
          <p:cNvCxnSpPr/>
          <p:nvPr/>
        </p:nvCxnSpPr>
        <p:spPr>
          <a:xfrm flipV="1">
            <a:off x="1121593" y="4630033"/>
            <a:ext cx="959094" cy="245116"/>
          </a:xfrm>
          <a:prstGeom prst="curvedConnector3">
            <a:avLst>
              <a:gd name="adj1" fmla="val 50000"/>
            </a:avLst>
          </a:prstGeom>
          <a:ln w="381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urved Connector 60"/>
          <p:cNvCxnSpPr/>
          <p:nvPr/>
        </p:nvCxnSpPr>
        <p:spPr>
          <a:xfrm flipV="1">
            <a:off x="6797161" y="4524147"/>
            <a:ext cx="959094" cy="35100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7" name="Picture 86" descr="server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92" y="1417639"/>
            <a:ext cx="863274" cy="863275"/>
          </a:xfrm>
          <a:prstGeom prst="rect">
            <a:avLst/>
          </a:prstGeom>
        </p:spPr>
      </p:pic>
      <p:pic>
        <p:nvPicPr>
          <p:cNvPr id="88" name="Picture 87" descr="server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19" y="1716735"/>
            <a:ext cx="863274" cy="863275"/>
          </a:xfrm>
          <a:prstGeom prst="rect">
            <a:avLst/>
          </a:prstGeom>
        </p:spPr>
      </p:pic>
      <p:pic>
        <p:nvPicPr>
          <p:cNvPr id="89" name="Picture 88" descr="post-i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48" y="1877475"/>
            <a:ext cx="631021" cy="597471"/>
          </a:xfrm>
          <a:prstGeom prst="rect">
            <a:avLst/>
          </a:prstGeom>
        </p:spPr>
      </p:pic>
      <p:pic>
        <p:nvPicPr>
          <p:cNvPr id="90" name="Picture 89" descr="post-i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375" y="2287341"/>
            <a:ext cx="631021" cy="597471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6199677" y="1950904"/>
            <a:ext cx="63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DC2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2828142" y="2398537"/>
            <a:ext cx="59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DC1</a:t>
            </a:r>
            <a:endParaRPr lang="en-US" dirty="0"/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740684"/>
              </p:ext>
            </p:extLst>
          </p:nvPr>
        </p:nvGraphicFramePr>
        <p:xfrm>
          <a:off x="2080686" y="4005947"/>
          <a:ext cx="1144727" cy="104647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44727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Tournament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38311"/>
              </p:ext>
            </p:extLst>
          </p:nvPr>
        </p:nvGraphicFramePr>
        <p:xfrm>
          <a:off x="7774529" y="3991930"/>
          <a:ext cx="1144727" cy="104647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44727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Tournament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7" name="Rectangle 56"/>
          <p:cNvSpPr/>
          <p:nvPr/>
        </p:nvSpPr>
        <p:spPr>
          <a:xfrm>
            <a:off x="4757550" y="2948818"/>
            <a:ext cx="2772795" cy="731544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removeTournament</a:t>
            </a:r>
            <a:r>
              <a:rPr lang="en-US" dirty="0"/>
              <a:t>(A)</a:t>
            </a:r>
          </a:p>
        </p:txBody>
      </p:sp>
      <p:sp>
        <p:nvSpPr>
          <p:cNvPr id="58" name="Cloud Callout 57"/>
          <p:cNvSpPr/>
          <p:nvPr/>
        </p:nvSpPr>
        <p:spPr>
          <a:xfrm flipH="1">
            <a:off x="6826340" y="1873957"/>
            <a:ext cx="1892461" cy="1049159"/>
          </a:xfrm>
          <a:prstGeom prst="cloudCallout">
            <a:avLst>
              <a:gd name="adj1" fmla="val 21875"/>
              <a:gd name="adj2" fmla="val 6494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Waiting…</a:t>
            </a:r>
            <a:endParaRPr lang="en-US" dirty="0"/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97680"/>
              </p:ext>
            </p:extLst>
          </p:nvPr>
        </p:nvGraphicFramePr>
        <p:xfrm>
          <a:off x="163169" y="5554030"/>
          <a:ext cx="3653997" cy="31337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50597"/>
                <a:gridCol w="1803400"/>
              </a:tblGrid>
              <a:tr h="3133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099087"/>
              </p:ext>
            </p:extLst>
          </p:nvPr>
        </p:nvGraphicFramePr>
        <p:xfrm>
          <a:off x="5265259" y="5554030"/>
          <a:ext cx="3653997" cy="31337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50597"/>
                <a:gridCol w="1803400"/>
              </a:tblGrid>
              <a:tr h="3133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9" name="Cube 68"/>
          <p:cNvSpPr/>
          <p:nvPr/>
        </p:nvSpPr>
        <p:spPr>
          <a:xfrm>
            <a:off x="7152024" y="5930901"/>
            <a:ext cx="1767232" cy="330199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Courier"/>
                <a:cs typeface="Courier"/>
              </a:rPr>
              <a:t>ENROLL(*,A)</a:t>
            </a:r>
          </a:p>
        </p:txBody>
      </p:sp>
      <p:sp>
        <p:nvSpPr>
          <p:cNvPr id="71" name="Cube 70"/>
          <p:cNvSpPr/>
          <p:nvPr/>
        </p:nvSpPr>
        <p:spPr>
          <a:xfrm>
            <a:off x="5265259" y="5930901"/>
            <a:ext cx="1767232" cy="330199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400" dirty="0" smtClean="0">
                <a:latin typeface="Courier"/>
                <a:cs typeface="Courier"/>
              </a:rPr>
              <a:t>---</a:t>
            </a: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76" name="Cube 75"/>
          <p:cNvSpPr/>
          <p:nvPr/>
        </p:nvSpPr>
        <p:spPr>
          <a:xfrm>
            <a:off x="2049934" y="5930901"/>
            <a:ext cx="1767232" cy="330199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Courier"/>
                <a:cs typeface="Courier"/>
              </a:rPr>
              <a:t>ENROLL(*,A)</a:t>
            </a:r>
          </a:p>
        </p:txBody>
      </p:sp>
    </p:spTree>
    <p:extLst>
      <p:ext uri="{BB962C8B-B14F-4D97-AF65-F5344CB8AC3E}">
        <p14:creationId xmlns:p14="http://schemas.microsoft.com/office/powerpoint/2010/main" val="289143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"/>
    </mc:Choice>
    <mc:Fallback xmlns="">
      <p:transition xmlns:p14="http://schemas.microsoft.com/office/powerpoint/2010/main" spd="slow" advTm="25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457200" y="1116963"/>
            <a:ext cx="8229600" cy="6082938"/>
          </a:xfrm>
          <a:prstGeom prst="rect">
            <a:avLst/>
          </a:prstGeom>
          <a:ln>
            <a:noFill/>
          </a:ln>
          <a:effectLst>
            <a:softEdge rad="495300"/>
          </a:effectLst>
        </p:spPr>
      </p:pic>
      <p:sp>
        <p:nvSpPr>
          <p:cNvPr id="37" name="Cube 36"/>
          <p:cNvSpPr/>
          <p:nvPr/>
        </p:nvSpPr>
        <p:spPr>
          <a:xfrm>
            <a:off x="7144859" y="5926615"/>
            <a:ext cx="1767232" cy="330199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400" dirty="0" smtClean="0">
                <a:latin typeface="Courier"/>
                <a:cs typeface="Courier"/>
              </a:rPr>
              <a:t>REMOVE_TRNMT(A)</a:t>
            </a: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70" name="Cube 69"/>
          <p:cNvSpPr/>
          <p:nvPr/>
        </p:nvSpPr>
        <p:spPr>
          <a:xfrm>
            <a:off x="163169" y="5930901"/>
            <a:ext cx="1767232" cy="330199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400" dirty="0" smtClean="0">
                <a:latin typeface="Courier"/>
                <a:cs typeface="Courier"/>
              </a:rPr>
              <a:t>---</a:t>
            </a: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RESERVATIONS: </a:t>
            </a:r>
            <a:r>
              <a:rPr lang="en-US" sz="3600" dirty="0"/>
              <a:t>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32</a:t>
            </a:fld>
            <a:endParaRPr lang="en-US" dirty="0"/>
          </a:p>
        </p:txBody>
      </p:sp>
      <p:cxnSp>
        <p:nvCxnSpPr>
          <p:cNvPr id="30" name="Curved Connector 29"/>
          <p:cNvCxnSpPr/>
          <p:nvPr/>
        </p:nvCxnSpPr>
        <p:spPr>
          <a:xfrm>
            <a:off x="1121593" y="4388129"/>
            <a:ext cx="959094" cy="8977"/>
          </a:xfrm>
          <a:prstGeom prst="curvedConnector3">
            <a:avLst>
              <a:gd name="adj1" fmla="val 4470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>
            <a:off x="1121593" y="4462981"/>
            <a:ext cx="959094" cy="365760"/>
          </a:xfrm>
          <a:prstGeom prst="curvedConnector3">
            <a:avLst>
              <a:gd name="adj1" fmla="val 5847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374690"/>
              </p:ext>
            </p:extLst>
          </p:nvPr>
        </p:nvGraphicFramePr>
        <p:xfrm>
          <a:off x="163169" y="3996970"/>
          <a:ext cx="958424" cy="141731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584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Sonic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Pac-man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1" name="Curved Connector 40"/>
          <p:cNvCxnSpPr/>
          <p:nvPr/>
        </p:nvCxnSpPr>
        <p:spPr>
          <a:xfrm>
            <a:off x="6797161" y="4383089"/>
            <a:ext cx="959094" cy="8977"/>
          </a:xfrm>
          <a:prstGeom prst="curvedConnector3">
            <a:avLst>
              <a:gd name="adj1" fmla="val 4470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>
            <a:off x="6797161" y="4457941"/>
            <a:ext cx="959094" cy="365760"/>
          </a:xfrm>
          <a:prstGeom prst="curvedConnector3">
            <a:avLst>
              <a:gd name="adj1" fmla="val 5847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68828"/>
              </p:ext>
            </p:extLst>
          </p:nvPr>
        </p:nvGraphicFramePr>
        <p:xfrm>
          <a:off x="5838737" y="3991930"/>
          <a:ext cx="958424" cy="141731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584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Sonic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Pac-man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2" name="Curved Connector 81"/>
          <p:cNvCxnSpPr/>
          <p:nvPr/>
        </p:nvCxnSpPr>
        <p:spPr>
          <a:xfrm flipV="1">
            <a:off x="1121593" y="4529186"/>
            <a:ext cx="959094" cy="6919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urved Connector 50"/>
          <p:cNvCxnSpPr/>
          <p:nvPr/>
        </p:nvCxnSpPr>
        <p:spPr>
          <a:xfrm flipV="1">
            <a:off x="6797161" y="4647436"/>
            <a:ext cx="959094" cy="610662"/>
          </a:xfrm>
          <a:prstGeom prst="curvedConnector3">
            <a:avLst>
              <a:gd name="adj1" fmla="val 50000"/>
            </a:avLst>
          </a:prstGeom>
          <a:ln w="381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urved Connector 51"/>
          <p:cNvCxnSpPr/>
          <p:nvPr/>
        </p:nvCxnSpPr>
        <p:spPr>
          <a:xfrm flipV="1">
            <a:off x="1121593" y="4630033"/>
            <a:ext cx="959094" cy="245116"/>
          </a:xfrm>
          <a:prstGeom prst="curvedConnector3">
            <a:avLst>
              <a:gd name="adj1" fmla="val 50000"/>
            </a:avLst>
          </a:prstGeom>
          <a:ln w="381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urved Connector 60"/>
          <p:cNvCxnSpPr/>
          <p:nvPr/>
        </p:nvCxnSpPr>
        <p:spPr>
          <a:xfrm flipV="1">
            <a:off x="6797161" y="4524147"/>
            <a:ext cx="959094" cy="35100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7" name="Picture 86" descr="server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92" y="1417639"/>
            <a:ext cx="863274" cy="863275"/>
          </a:xfrm>
          <a:prstGeom prst="rect">
            <a:avLst/>
          </a:prstGeom>
        </p:spPr>
      </p:pic>
      <p:pic>
        <p:nvPicPr>
          <p:cNvPr id="88" name="Picture 87" descr="server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19" y="1716735"/>
            <a:ext cx="863274" cy="863275"/>
          </a:xfrm>
          <a:prstGeom prst="rect">
            <a:avLst/>
          </a:prstGeom>
        </p:spPr>
      </p:pic>
      <p:pic>
        <p:nvPicPr>
          <p:cNvPr id="89" name="Picture 88" descr="post-i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48" y="1877475"/>
            <a:ext cx="631021" cy="597471"/>
          </a:xfrm>
          <a:prstGeom prst="rect">
            <a:avLst/>
          </a:prstGeom>
        </p:spPr>
      </p:pic>
      <p:pic>
        <p:nvPicPr>
          <p:cNvPr id="90" name="Picture 89" descr="post-i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375" y="2287341"/>
            <a:ext cx="631021" cy="597471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6199677" y="1950904"/>
            <a:ext cx="63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DC2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2828142" y="2398537"/>
            <a:ext cx="59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DC1</a:t>
            </a:r>
            <a:endParaRPr lang="en-US" dirty="0"/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156051"/>
              </p:ext>
            </p:extLst>
          </p:nvPr>
        </p:nvGraphicFramePr>
        <p:xfrm>
          <a:off x="2080686" y="4005947"/>
          <a:ext cx="1144727" cy="104647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44727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Tournament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901139"/>
              </p:ext>
            </p:extLst>
          </p:nvPr>
        </p:nvGraphicFramePr>
        <p:xfrm>
          <a:off x="7774529" y="3991930"/>
          <a:ext cx="1144727" cy="104647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44727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Tournament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7" name="Rectangle 56"/>
          <p:cNvSpPr/>
          <p:nvPr/>
        </p:nvSpPr>
        <p:spPr>
          <a:xfrm>
            <a:off x="4757550" y="2948818"/>
            <a:ext cx="2772795" cy="731544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removeTournament</a:t>
            </a:r>
            <a:r>
              <a:rPr lang="en-US" dirty="0"/>
              <a:t>(A)</a:t>
            </a:r>
          </a:p>
        </p:txBody>
      </p:sp>
      <p:sp>
        <p:nvSpPr>
          <p:cNvPr id="58" name="Cloud Callout 57"/>
          <p:cNvSpPr/>
          <p:nvPr/>
        </p:nvSpPr>
        <p:spPr>
          <a:xfrm flipH="1">
            <a:off x="6826340" y="1873957"/>
            <a:ext cx="1892461" cy="1049159"/>
          </a:xfrm>
          <a:prstGeom prst="cloudCallout">
            <a:avLst>
              <a:gd name="adj1" fmla="val 21875"/>
              <a:gd name="adj2" fmla="val 6494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Waiting…</a:t>
            </a:r>
            <a:endParaRPr lang="en-US" dirty="0"/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67700"/>
              </p:ext>
            </p:extLst>
          </p:nvPr>
        </p:nvGraphicFramePr>
        <p:xfrm>
          <a:off x="163169" y="5554030"/>
          <a:ext cx="3653997" cy="31337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50597"/>
                <a:gridCol w="1803400"/>
              </a:tblGrid>
              <a:tr h="3133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040552"/>
              </p:ext>
            </p:extLst>
          </p:nvPr>
        </p:nvGraphicFramePr>
        <p:xfrm>
          <a:off x="5265259" y="5554030"/>
          <a:ext cx="3653997" cy="31337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50597"/>
                <a:gridCol w="1803400"/>
              </a:tblGrid>
              <a:tr h="3133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1" name="Cube 70"/>
          <p:cNvSpPr/>
          <p:nvPr/>
        </p:nvSpPr>
        <p:spPr>
          <a:xfrm>
            <a:off x="5265259" y="5930901"/>
            <a:ext cx="1767232" cy="330199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400" dirty="0" smtClean="0">
                <a:latin typeface="Courier"/>
                <a:cs typeface="Courier"/>
              </a:rPr>
              <a:t>---</a:t>
            </a: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18786" y="1279613"/>
            <a:ext cx="3400470" cy="437121"/>
          </a:xfrm>
          <a:prstGeom prst="rect">
            <a:avLst/>
          </a:prstGeom>
          <a:solidFill>
            <a:srgbClr val="F79646"/>
          </a:solidFill>
          <a:ln>
            <a:solidFill>
              <a:srgbClr val="98480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DO(</a:t>
            </a:r>
            <a:r>
              <a:rPr lang="en-US" dirty="0" err="1"/>
              <a:t>removeTournament</a:t>
            </a:r>
            <a:r>
              <a:rPr lang="en-US" dirty="0"/>
              <a:t>(A</a:t>
            </a:r>
            <a:r>
              <a:rPr lang="en-US" dirty="0" smtClean="0"/>
              <a:t>))</a:t>
            </a:r>
            <a:endParaRPr lang="en-US" dirty="0"/>
          </a:p>
        </p:txBody>
      </p:sp>
      <p:sp>
        <p:nvSpPr>
          <p:cNvPr id="40" name="Cube 39"/>
          <p:cNvSpPr/>
          <p:nvPr/>
        </p:nvSpPr>
        <p:spPr>
          <a:xfrm>
            <a:off x="7152024" y="5930901"/>
            <a:ext cx="1767232" cy="330199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Courier"/>
                <a:cs typeface="Courier"/>
              </a:rPr>
              <a:t>ENROLL(*,A)</a:t>
            </a:r>
          </a:p>
        </p:txBody>
      </p:sp>
      <p:sp>
        <p:nvSpPr>
          <p:cNvPr id="42" name="Cube 41"/>
          <p:cNvSpPr/>
          <p:nvPr/>
        </p:nvSpPr>
        <p:spPr>
          <a:xfrm>
            <a:off x="2049934" y="5930901"/>
            <a:ext cx="1767232" cy="330199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Courier"/>
                <a:cs typeface="Courier"/>
              </a:rPr>
              <a:t>ENROLL(*,A)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096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8"/>
    </mc:Choice>
    <mc:Fallback xmlns="">
      <p:transition xmlns:p14="http://schemas.microsoft.com/office/powerpoint/2010/main" spd="slow" advTm="423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 animBg="1"/>
      <p:bldP spid="4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457200" y="1116963"/>
            <a:ext cx="8229600" cy="6082938"/>
          </a:xfrm>
          <a:prstGeom prst="rect">
            <a:avLst/>
          </a:prstGeom>
          <a:ln>
            <a:noFill/>
          </a:ln>
          <a:effectLst>
            <a:softEdge rad="495300"/>
          </a:effectLst>
        </p:spPr>
      </p:pic>
      <p:sp>
        <p:nvSpPr>
          <p:cNvPr id="79" name="Cube 78"/>
          <p:cNvSpPr/>
          <p:nvPr/>
        </p:nvSpPr>
        <p:spPr>
          <a:xfrm>
            <a:off x="7144859" y="5926615"/>
            <a:ext cx="1767232" cy="330199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400" dirty="0" smtClean="0">
                <a:latin typeface="Courier"/>
                <a:cs typeface="Courier"/>
              </a:rPr>
              <a:t>REMOVE_TRNMT(A)</a:t>
            </a: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77" name="Cube 76"/>
          <p:cNvSpPr/>
          <p:nvPr/>
        </p:nvSpPr>
        <p:spPr>
          <a:xfrm>
            <a:off x="163169" y="5930901"/>
            <a:ext cx="1767232" cy="330199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400" dirty="0" smtClean="0">
                <a:latin typeface="Courier"/>
                <a:cs typeface="Courier"/>
              </a:rPr>
              <a:t>---</a:t>
            </a: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33</a:t>
            </a:fld>
            <a:endParaRPr lang="en-US" dirty="0"/>
          </a:p>
        </p:txBody>
      </p:sp>
      <p:cxnSp>
        <p:nvCxnSpPr>
          <p:cNvPr id="37" name="Curved Connector 36"/>
          <p:cNvCxnSpPr/>
          <p:nvPr/>
        </p:nvCxnSpPr>
        <p:spPr>
          <a:xfrm>
            <a:off x="1121593" y="4462981"/>
            <a:ext cx="959094" cy="365760"/>
          </a:xfrm>
          <a:prstGeom prst="curvedConnector3">
            <a:avLst>
              <a:gd name="adj1" fmla="val 5847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659586"/>
              </p:ext>
            </p:extLst>
          </p:nvPr>
        </p:nvGraphicFramePr>
        <p:xfrm>
          <a:off x="163169" y="3996970"/>
          <a:ext cx="958424" cy="141731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584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Sonic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Pac-man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1" name="Curved Connector 40"/>
          <p:cNvCxnSpPr/>
          <p:nvPr/>
        </p:nvCxnSpPr>
        <p:spPr>
          <a:xfrm>
            <a:off x="6797161" y="4457941"/>
            <a:ext cx="959094" cy="365760"/>
          </a:xfrm>
          <a:prstGeom prst="curvedConnector3">
            <a:avLst>
              <a:gd name="adj1" fmla="val 5847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092979"/>
              </p:ext>
            </p:extLst>
          </p:nvPr>
        </p:nvGraphicFramePr>
        <p:xfrm>
          <a:off x="5838737" y="3991930"/>
          <a:ext cx="958424" cy="141731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584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Sonic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Pac-man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0" name="Curved Connector 79"/>
          <p:cNvCxnSpPr/>
          <p:nvPr/>
        </p:nvCxnSpPr>
        <p:spPr>
          <a:xfrm flipV="1">
            <a:off x="1121593" y="4529186"/>
            <a:ext cx="959094" cy="6919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urved Connector 80"/>
          <p:cNvCxnSpPr/>
          <p:nvPr/>
        </p:nvCxnSpPr>
        <p:spPr>
          <a:xfrm>
            <a:off x="1121593" y="4388129"/>
            <a:ext cx="959094" cy="8977"/>
          </a:xfrm>
          <a:prstGeom prst="curvedConnector3">
            <a:avLst>
              <a:gd name="adj1" fmla="val 4470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RESERVATIONS: </a:t>
            </a:r>
            <a:r>
              <a:rPr lang="en-US" sz="3600" dirty="0"/>
              <a:t>EXAMPLE</a:t>
            </a:r>
            <a:endParaRPr lang="en-US" dirty="0"/>
          </a:p>
        </p:txBody>
      </p:sp>
      <p:cxnSp>
        <p:nvCxnSpPr>
          <p:cNvPr id="83" name="Curved Connector 82"/>
          <p:cNvCxnSpPr/>
          <p:nvPr/>
        </p:nvCxnSpPr>
        <p:spPr>
          <a:xfrm flipV="1">
            <a:off x="1121593" y="4630033"/>
            <a:ext cx="959094" cy="24511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5" name="Picture 94" descr="server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92" y="1417639"/>
            <a:ext cx="863274" cy="863275"/>
          </a:xfrm>
          <a:prstGeom prst="rect">
            <a:avLst/>
          </a:prstGeom>
        </p:spPr>
      </p:pic>
      <p:pic>
        <p:nvPicPr>
          <p:cNvPr id="96" name="Picture 95" descr="server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19" y="1716735"/>
            <a:ext cx="863274" cy="863275"/>
          </a:xfrm>
          <a:prstGeom prst="rect">
            <a:avLst/>
          </a:prstGeom>
        </p:spPr>
      </p:pic>
      <p:pic>
        <p:nvPicPr>
          <p:cNvPr id="97" name="Picture 96" descr="post-i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48" y="1877475"/>
            <a:ext cx="631021" cy="597471"/>
          </a:xfrm>
          <a:prstGeom prst="rect">
            <a:avLst/>
          </a:prstGeom>
        </p:spPr>
      </p:pic>
      <p:pic>
        <p:nvPicPr>
          <p:cNvPr id="98" name="Picture 97" descr="post-i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375" y="2287341"/>
            <a:ext cx="631021" cy="597471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6199677" y="1950904"/>
            <a:ext cx="63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DC2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2828142" y="2398537"/>
            <a:ext cx="59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DC1</a:t>
            </a:r>
            <a:endParaRPr lang="en-US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546325"/>
              </p:ext>
            </p:extLst>
          </p:nvPr>
        </p:nvGraphicFramePr>
        <p:xfrm>
          <a:off x="2080686" y="4005947"/>
          <a:ext cx="1144727" cy="104647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44727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Tournament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291596"/>
              </p:ext>
            </p:extLst>
          </p:nvPr>
        </p:nvGraphicFramePr>
        <p:xfrm>
          <a:off x="7774529" y="3991930"/>
          <a:ext cx="1144727" cy="104647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44727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Tournament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Multiply 26"/>
          <p:cNvSpPr/>
          <p:nvPr/>
        </p:nvSpPr>
        <p:spPr>
          <a:xfrm>
            <a:off x="8090476" y="4284487"/>
            <a:ext cx="574945" cy="383452"/>
          </a:xfrm>
          <a:prstGeom prst="mathMultiply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757550" y="2948818"/>
            <a:ext cx="2772795" cy="731544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removeTournament</a:t>
            </a:r>
            <a:r>
              <a:rPr lang="en-US" dirty="0"/>
              <a:t>(A)</a:t>
            </a:r>
          </a:p>
        </p:txBody>
      </p:sp>
      <p:pic>
        <p:nvPicPr>
          <p:cNvPr id="46" name="Picture 45" descr="check_15-20110903141426-0002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550" y="2014953"/>
            <a:ext cx="1130114" cy="1130114"/>
          </a:xfrm>
          <a:prstGeom prst="rect">
            <a:avLst/>
          </a:prstGeom>
        </p:spPr>
      </p:pic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3145"/>
              </p:ext>
            </p:extLst>
          </p:nvPr>
        </p:nvGraphicFramePr>
        <p:xfrm>
          <a:off x="163169" y="5554030"/>
          <a:ext cx="3653997" cy="31337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50597"/>
                <a:gridCol w="1803400"/>
              </a:tblGrid>
              <a:tr h="3133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36230"/>
              </p:ext>
            </p:extLst>
          </p:nvPr>
        </p:nvGraphicFramePr>
        <p:xfrm>
          <a:off x="5265259" y="5554030"/>
          <a:ext cx="3653997" cy="31337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50597"/>
                <a:gridCol w="1803400"/>
              </a:tblGrid>
              <a:tr h="3133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8" name="Cube 77"/>
          <p:cNvSpPr/>
          <p:nvPr/>
        </p:nvSpPr>
        <p:spPr>
          <a:xfrm>
            <a:off x="5265259" y="5930901"/>
            <a:ext cx="1767232" cy="330199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400" dirty="0" smtClean="0">
                <a:latin typeface="Courier"/>
                <a:cs typeface="Courier"/>
              </a:rPr>
              <a:t>---</a:t>
            </a: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84" name="Cube 83"/>
          <p:cNvSpPr/>
          <p:nvPr/>
        </p:nvSpPr>
        <p:spPr>
          <a:xfrm>
            <a:off x="2049934" y="5930901"/>
            <a:ext cx="1767232" cy="330199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Courier"/>
                <a:cs typeface="Courier"/>
              </a:rPr>
              <a:t>ENROLL(*,A)</a:t>
            </a:r>
          </a:p>
        </p:txBody>
      </p:sp>
    </p:spTree>
    <p:extLst>
      <p:ext uri="{BB962C8B-B14F-4D97-AF65-F5344CB8AC3E}">
        <p14:creationId xmlns:p14="http://schemas.microsoft.com/office/powerpoint/2010/main" val="272443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6"/>
    </mc:Choice>
    <mc:Fallback xmlns="">
      <p:transition xmlns:p14="http://schemas.microsoft.com/office/powerpoint/2010/main" spd="slow" advTm="107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808" y="1600200"/>
            <a:ext cx="857206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Middleware that provides Explicit consistency</a:t>
            </a:r>
            <a:r>
              <a:rPr lang="en-US" dirty="0"/>
              <a:t> </a:t>
            </a:r>
            <a:r>
              <a:rPr lang="en-US" dirty="0" smtClean="0"/>
              <a:t>on top of KV-Stores.</a:t>
            </a:r>
          </a:p>
          <a:p>
            <a:endParaRPr lang="en-US" dirty="0" smtClean="0"/>
          </a:p>
          <a:p>
            <a:r>
              <a:rPr lang="en-US" dirty="0" smtClean="0"/>
              <a:t>Requires only properties that are known to be efficient.</a:t>
            </a:r>
          </a:p>
          <a:p>
            <a:endParaRPr lang="en-US" dirty="0"/>
          </a:p>
          <a:p>
            <a:r>
              <a:rPr lang="en-US" dirty="0" smtClean="0"/>
              <a:t>Can be extended with new reservations.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17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/>
            <a:r>
              <a:rPr lang="en-US" dirty="0" smtClean="0"/>
              <a:t>How well does the system scale?</a:t>
            </a:r>
          </a:p>
          <a:p>
            <a:pPr fontAlgn="auto"/>
            <a:endParaRPr lang="en-US" dirty="0" smtClean="0"/>
          </a:p>
          <a:p>
            <a:r>
              <a:rPr lang="en-US" dirty="0"/>
              <a:t>What is the </a:t>
            </a:r>
            <a:r>
              <a:rPr lang="en-US" dirty="0" smtClean="0"/>
              <a:t>latency of operations?</a:t>
            </a:r>
          </a:p>
          <a:p>
            <a:endParaRPr lang="en-US" dirty="0"/>
          </a:p>
          <a:p>
            <a:pPr fontAlgn="auto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Behavior with more reservations per operation?</a:t>
            </a:r>
          </a:p>
          <a:p>
            <a:pPr fontAlgn="auto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Applicability of the solution.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fontAlgn="auto"/>
            <a:endParaRPr lang="en-US" dirty="0">
              <a:solidFill>
                <a:srgbClr val="E7E7E7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1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Data-centers deployed in </a:t>
            </a:r>
            <a:r>
              <a:rPr lang="en-US" sz="2600" dirty="0" smtClean="0"/>
              <a:t>AWS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3 Regions (EU, US-EAST/WEST);</a:t>
            </a:r>
          </a:p>
          <a:p>
            <a:pPr lvl="1"/>
            <a:r>
              <a:rPr lang="en-US" dirty="0" smtClean="0"/>
              <a:t>N app-servers connect to local DBs;</a:t>
            </a:r>
          </a:p>
          <a:p>
            <a:pPr lvl="1"/>
            <a:r>
              <a:rPr lang="en-US" dirty="0" smtClean="0"/>
              <a:t>Clients submit operations to the app-server in close loop.</a:t>
            </a:r>
          </a:p>
          <a:p>
            <a:pPr lvl="1"/>
            <a:endParaRPr lang="en-US" dirty="0"/>
          </a:p>
          <a:p>
            <a:r>
              <a:rPr lang="en-US" dirty="0" smtClean="0"/>
              <a:t>Compare performance:</a:t>
            </a:r>
          </a:p>
          <a:p>
            <a:pPr lvl="1"/>
            <a:r>
              <a:rPr lang="en-US" dirty="0" smtClean="0"/>
              <a:t>Causal Consistency</a:t>
            </a:r>
            <a:endParaRPr lang="en-US" sz="2100" dirty="0" smtClean="0"/>
          </a:p>
          <a:p>
            <a:pPr lvl="1"/>
            <a:r>
              <a:rPr lang="en-US" dirty="0" smtClean="0"/>
              <a:t>Strong Consistency </a:t>
            </a:r>
            <a:r>
              <a:rPr lang="en-US" sz="2100" dirty="0" smtClean="0"/>
              <a:t>(Writes to single server)</a:t>
            </a:r>
          </a:p>
          <a:p>
            <a:pPr lvl="1"/>
            <a:r>
              <a:rPr lang="en-US" dirty="0" smtClean="0"/>
              <a:t>Red-Blue Consistency </a:t>
            </a:r>
            <a:r>
              <a:rPr lang="en-US" sz="2100" dirty="0" smtClean="0"/>
              <a:t>(Causal </a:t>
            </a:r>
            <a:r>
              <a:rPr lang="en-US" sz="2100" dirty="0"/>
              <a:t>+ Writes to single server)</a:t>
            </a:r>
            <a:endParaRPr lang="en-US" dirty="0" smtClean="0"/>
          </a:p>
          <a:p>
            <a:pPr lvl="1"/>
            <a:r>
              <a:rPr lang="en-US" dirty="0" smtClean="0"/>
              <a:t>Explicit Consistency </a:t>
            </a:r>
            <a:r>
              <a:rPr lang="en-US" sz="2100" dirty="0" smtClean="0"/>
              <a:t>(Causal + Reservations)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24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dirty="0" smtClean="0"/>
              <a:t>AD-SERVICE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06451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1000 ads; 100% </a:t>
            </a:r>
            <a:r>
              <a:rPr lang="en-US" sz="2400" dirty="0"/>
              <a:t>I</a:t>
            </a:r>
            <a:r>
              <a:rPr lang="en-US" sz="2400" dirty="0" smtClean="0"/>
              <a:t>-offenders</a:t>
            </a:r>
            <a:endParaRPr lang="en-US" sz="2400" dirty="0"/>
          </a:p>
        </p:txBody>
      </p:sp>
      <p:pic>
        <p:nvPicPr>
          <p:cNvPr id="6" name="Picture 5" descr="adserv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67" y="1225546"/>
            <a:ext cx="6810866" cy="48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3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dirty="0" smtClean="0"/>
              <a:t>TOURNAMENT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29098" y="6104923"/>
            <a:ext cx="5685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82% reads; 4% safe writes; 14% </a:t>
            </a:r>
            <a:r>
              <a:rPr lang="en-US" sz="2400" dirty="0"/>
              <a:t>I</a:t>
            </a:r>
            <a:r>
              <a:rPr lang="en-US" sz="2400" dirty="0" smtClean="0"/>
              <a:t>-offenders</a:t>
            </a:r>
            <a:endParaRPr lang="en-US" sz="2400" dirty="0"/>
          </a:p>
        </p:txBody>
      </p:sp>
      <p:pic>
        <p:nvPicPr>
          <p:cNvPr id="9" name="Picture 8" descr="tournament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77" y="1382899"/>
            <a:ext cx="6329880" cy="454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8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894945" y="4781853"/>
            <a:ext cx="194905" cy="38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LATENCIA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83" y="1329557"/>
            <a:ext cx="7814917" cy="5280079"/>
          </a:xfrm>
          <a:prstGeom prst="rect">
            <a:avLst/>
          </a:prstGeom>
        </p:spPr>
      </p:pic>
      <p:pic>
        <p:nvPicPr>
          <p:cNvPr id="14" name="Picture 13" descr="LATENCIA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83" y="1329557"/>
            <a:ext cx="7814917" cy="5280079"/>
          </a:xfrm>
          <a:prstGeom prst="rect">
            <a:avLst/>
          </a:prstGeom>
        </p:spPr>
      </p:pic>
      <p:pic>
        <p:nvPicPr>
          <p:cNvPr id="15" name="Picture 14" descr="LATENCIA-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83" y="1329557"/>
            <a:ext cx="7814917" cy="52800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TOURNAMENT: </a:t>
            </a:r>
            <a:r>
              <a:rPr lang="en-US" sz="3600" dirty="0" smtClean="0"/>
              <a:t>OPERATIONS LATENCY</a:t>
            </a:r>
            <a:endParaRPr lang="en-US" sz="2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641921"/>
            <a:ext cx="368671" cy="216081"/>
          </a:xfrm>
        </p:spPr>
        <p:txBody>
          <a:bodyPr/>
          <a:lstStyle/>
          <a:p>
            <a:fld id="{3CED434D-16EA-3A44-A448-1297DE05769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65121" y="6104923"/>
            <a:ext cx="3813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Detailed Operations Latency</a:t>
            </a:r>
          </a:p>
        </p:txBody>
      </p:sp>
    </p:spTree>
    <p:extLst>
      <p:ext uri="{BB962C8B-B14F-4D97-AF65-F5344CB8AC3E}">
        <p14:creationId xmlns:p14="http://schemas.microsoft.com/office/powerpoint/2010/main" val="1869164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457200" y="1116963"/>
            <a:ext cx="8229600" cy="6082938"/>
          </a:xfrm>
          <a:prstGeom prst="rect">
            <a:avLst/>
          </a:prstGeom>
          <a:ln>
            <a:noFill/>
          </a:ln>
          <a:effectLst>
            <a:softEdge rad="4953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GEO-</a:t>
            </a:r>
            <a:r>
              <a:rPr lang="en-US" dirty="0" smtClean="0"/>
              <a:t>REPLICATION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5" name="Picture 14" descr="server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92" y="1417639"/>
            <a:ext cx="863274" cy="863275"/>
          </a:xfrm>
          <a:prstGeom prst="rect">
            <a:avLst/>
          </a:prstGeom>
        </p:spPr>
      </p:pic>
      <p:pic>
        <p:nvPicPr>
          <p:cNvPr id="18" name="Picture 17" descr="server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19" y="1716735"/>
            <a:ext cx="863274" cy="863275"/>
          </a:xfrm>
          <a:prstGeom prst="rect">
            <a:avLst/>
          </a:prstGeom>
        </p:spPr>
      </p:pic>
      <p:pic>
        <p:nvPicPr>
          <p:cNvPr id="12" name="Picture 11" descr="post-i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48" y="1877475"/>
            <a:ext cx="631021" cy="597471"/>
          </a:xfrm>
          <a:prstGeom prst="rect">
            <a:avLst/>
          </a:prstGeom>
        </p:spPr>
      </p:pic>
      <p:pic>
        <p:nvPicPr>
          <p:cNvPr id="13" name="Picture 12" descr="post-i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375" y="2287341"/>
            <a:ext cx="631021" cy="59747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99677" y="1950904"/>
            <a:ext cx="63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828142" y="2398537"/>
            <a:ext cx="59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3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"/>
    </mc:Choice>
    <mc:Fallback xmlns="">
      <p:transition xmlns:p14="http://schemas.microsoft.com/office/powerpoint/2010/main" spd="slow" advTm="21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65" y="1600200"/>
            <a:ext cx="8576236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Explicit </a:t>
            </a:r>
            <a:r>
              <a:rPr lang="en-US" dirty="0"/>
              <a:t>Consistency </a:t>
            </a:r>
            <a:r>
              <a:rPr lang="en-US" dirty="0" smtClean="0"/>
              <a:t>successfully reduces coordination:</a:t>
            </a:r>
          </a:p>
          <a:p>
            <a:pPr lvl="1"/>
            <a:r>
              <a:rPr lang="en-US" dirty="0" smtClean="0"/>
              <a:t>Programmers provide simple annotations;</a:t>
            </a:r>
          </a:p>
          <a:p>
            <a:pPr lvl="1"/>
            <a:r>
              <a:rPr lang="en-US" dirty="0" smtClean="0"/>
              <a:t>Static analysis detects conflicting operations</a:t>
            </a:r>
            <a:r>
              <a:rPr lang="en-US" dirty="0"/>
              <a:t>;</a:t>
            </a:r>
            <a:endParaRPr lang="en-US" dirty="0" smtClean="0"/>
          </a:p>
          <a:p>
            <a:pPr lvl="1"/>
            <a:r>
              <a:rPr lang="en-US" dirty="0" smtClean="0"/>
              <a:t>Low-latency operations with reservations.</a:t>
            </a:r>
          </a:p>
          <a:p>
            <a:endParaRPr lang="en-US" dirty="0" smtClean="0"/>
          </a:p>
          <a:p>
            <a:r>
              <a:rPr lang="en-US" dirty="0" smtClean="0"/>
              <a:t>Performance comparable to Causal consistency.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311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5400" dirty="0" smtClean="0"/>
              <a:t>QUESTIONS?</a:t>
            </a:r>
            <a:endParaRPr lang="en-US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07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more reservations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885" y="1568610"/>
            <a:ext cx="5620230" cy="476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64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over 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715" y="1283212"/>
            <a:ext cx="5998246" cy="54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9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Overhead with increasing contention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687" y="1288415"/>
            <a:ext cx="6244626" cy="52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41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457200" y="1116963"/>
            <a:ext cx="8229600" cy="6082938"/>
          </a:xfrm>
          <a:prstGeom prst="rect">
            <a:avLst/>
          </a:prstGeom>
          <a:ln>
            <a:noFill/>
          </a:ln>
          <a:effectLst>
            <a:softEdge rad="4953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GEO-</a:t>
            </a:r>
            <a:r>
              <a:rPr lang="en-US" dirty="0" smtClean="0"/>
              <a:t>REPLICATION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20244"/>
              </p:ext>
            </p:extLst>
          </p:nvPr>
        </p:nvGraphicFramePr>
        <p:xfrm>
          <a:off x="2056495" y="5102777"/>
          <a:ext cx="1133745" cy="104647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33745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Tournament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Curved Connector 8"/>
          <p:cNvCxnSpPr/>
          <p:nvPr/>
        </p:nvCxnSpPr>
        <p:spPr>
          <a:xfrm>
            <a:off x="1097401" y="5493936"/>
            <a:ext cx="959094" cy="8977"/>
          </a:xfrm>
          <a:prstGeom prst="curvedConnector3">
            <a:avLst>
              <a:gd name="adj1" fmla="val 4470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>
            <a:off x="1097401" y="5568788"/>
            <a:ext cx="959094" cy="365760"/>
          </a:xfrm>
          <a:prstGeom prst="curvedConnector3">
            <a:avLst>
              <a:gd name="adj1" fmla="val 5847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380113"/>
              </p:ext>
            </p:extLst>
          </p:nvPr>
        </p:nvGraphicFramePr>
        <p:xfrm>
          <a:off x="5965737" y="5102777"/>
          <a:ext cx="958424" cy="141731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584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Sonic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Pac-man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249062"/>
              </p:ext>
            </p:extLst>
          </p:nvPr>
        </p:nvGraphicFramePr>
        <p:xfrm>
          <a:off x="7883255" y="5102777"/>
          <a:ext cx="1138825" cy="104647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38825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Tournament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5" name="Curved Connector 34"/>
          <p:cNvCxnSpPr/>
          <p:nvPr/>
        </p:nvCxnSpPr>
        <p:spPr>
          <a:xfrm>
            <a:off x="6924161" y="5563873"/>
            <a:ext cx="959094" cy="8977"/>
          </a:xfrm>
          <a:prstGeom prst="curvedConnector3">
            <a:avLst>
              <a:gd name="adj1" fmla="val 4470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>
            <a:off x="6924161" y="5638725"/>
            <a:ext cx="959094" cy="365760"/>
          </a:xfrm>
          <a:prstGeom prst="curvedConnector3">
            <a:avLst>
              <a:gd name="adj1" fmla="val 5847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209850"/>
              </p:ext>
            </p:extLst>
          </p:nvPr>
        </p:nvGraphicFramePr>
        <p:xfrm>
          <a:off x="138977" y="5114535"/>
          <a:ext cx="958424" cy="141731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584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Sonic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Pac-man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" name="Picture 23" descr="server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92" y="1417639"/>
            <a:ext cx="863274" cy="863275"/>
          </a:xfrm>
          <a:prstGeom prst="rect">
            <a:avLst/>
          </a:prstGeom>
        </p:spPr>
      </p:pic>
      <p:pic>
        <p:nvPicPr>
          <p:cNvPr id="27" name="Picture 26" descr="server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19" y="1716735"/>
            <a:ext cx="863274" cy="863275"/>
          </a:xfrm>
          <a:prstGeom prst="rect">
            <a:avLst/>
          </a:prstGeom>
        </p:spPr>
      </p:pic>
      <p:pic>
        <p:nvPicPr>
          <p:cNvPr id="20" name="Picture 19" descr="post-i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48" y="1877475"/>
            <a:ext cx="631021" cy="597471"/>
          </a:xfrm>
          <a:prstGeom prst="rect">
            <a:avLst/>
          </a:prstGeom>
        </p:spPr>
      </p:pic>
      <p:pic>
        <p:nvPicPr>
          <p:cNvPr id="21" name="Picture 20" descr="post-i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375" y="2287341"/>
            <a:ext cx="631021" cy="59747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199677" y="1950904"/>
            <a:ext cx="63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DC2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828142" y="2398537"/>
            <a:ext cx="59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DC1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181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"/>
    </mc:Choice>
    <mc:Fallback xmlns="">
      <p:transition xmlns:p14="http://schemas.microsoft.com/office/powerpoint/2010/main" spd="slow" advTm="78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457200" y="1116963"/>
            <a:ext cx="8229600" cy="6082938"/>
          </a:xfrm>
          <a:prstGeom prst="rect">
            <a:avLst/>
          </a:prstGeom>
          <a:ln>
            <a:noFill/>
          </a:ln>
          <a:effectLst>
            <a:softEdge rad="4953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GEO-</a:t>
            </a:r>
            <a:r>
              <a:rPr lang="en-US" dirty="0" smtClean="0"/>
              <a:t>REPLICATION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3" name="Picture 32" descr="Pacma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705" y="2796666"/>
            <a:ext cx="1111095" cy="1111096"/>
          </a:xfrm>
          <a:prstGeom prst="rect">
            <a:avLst/>
          </a:prstGeom>
        </p:spPr>
      </p:pic>
      <p:sp>
        <p:nvSpPr>
          <p:cNvPr id="39" name="Right Arrow 38"/>
          <p:cNvSpPr/>
          <p:nvPr/>
        </p:nvSpPr>
        <p:spPr>
          <a:xfrm rot="13500000">
            <a:off x="6731242" y="2447751"/>
            <a:ext cx="937191" cy="264516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server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92" y="1417639"/>
            <a:ext cx="863274" cy="863275"/>
          </a:xfrm>
          <a:prstGeom prst="rect">
            <a:avLst/>
          </a:prstGeom>
        </p:spPr>
      </p:pic>
      <p:pic>
        <p:nvPicPr>
          <p:cNvPr id="43" name="Picture 42" descr="server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19" y="1716735"/>
            <a:ext cx="863274" cy="863275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5105400" y="3250584"/>
            <a:ext cx="2447118" cy="731544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enroll(Pac-man, A</a:t>
            </a:r>
            <a:r>
              <a:rPr lang="en-US" dirty="0"/>
              <a:t>)</a:t>
            </a:r>
          </a:p>
        </p:txBody>
      </p:sp>
      <p:cxnSp>
        <p:nvCxnSpPr>
          <p:cNvPr id="30" name="Curved Connector 29"/>
          <p:cNvCxnSpPr/>
          <p:nvPr/>
        </p:nvCxnSpPr>
        <p:spPr>
          <a:xfrm>
            <a:off x="1097401" y="5493936"/>
            <a:ext cx="959094" cy="8977"/>
          </a:xfrm>
          <a:prstGeom prst="curvedConnector3">
            <a:avLst>
              <a:gd name="adj1" fmla="val 4470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>
            <a:off x="1097401" y="5568788"/>
            <a:ext cx="959094" cy="365760"/>
          </a:xfrm>
          <a:prstGeom prst="curvedConnector3">
            <a:avLst>
              <a:gd name="adj1" fmla="val 5847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967288"/>
              </p:ext>
            </p:extLst>
          </p:nvPr>
        </p:nvGraphicFramePr>
        <p:xfrm>
          <a:off x="5965737" y="5102777"/>
          <a:ext cx="958424" cy="141731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584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Sonic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Pac-man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0" name="Curved Connector 49"/>
          <p:cNvCxnSpPr/>
          <p:nvPr/>
        </p:nvCxnSpPr>
        <p:spPr>
          <a:xfrm>
            <a:off x="6924161" y="5563873"/>
            <a:ext cx="959094" cy="8977"/>
          </a:xfrm>
          <a:prstGeom prst="curvedConnector3">
            <a:avLst>
              <a:gd name="adj1" fmla="val 4470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urved Connector 50"/>
          <p:cNvCxnSpPr/>
          <p:nvPr/>
        </p:nvCxnSpPr>
        <p:spPr>
          <a:xfrm>
            <a:off x="6924161" y="5638725"/>
            <a:ext cx="959094" cy="365760"/>
          </a:xfrm>
          <a:prstGeom prst="curvedConnector3">
            <a:avLst>
              <a:gd name="adj1" fmla="val 5847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urved Connector 51"/>
          <p:cNvCxnSpPr/>
          <p:nvPr/>
        </p:nvCxnSpPr>
        <p:spPr>
          <a:xfrm flipV="1">
            <a:off x="6924161" y="5626016"/>
            <a:ext cx="959094" cy="387446"/>
          </a:xfrm>
          <a:prstGeom prst="curvedConnector3">
            <a:avLst>
              <a:gd name="adj1" fmla="val 50000"/>
            </a:avLst>
          </a:prstGeom>
          <a:ln w="381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362613"/>
              </p:ext>
            </p:extLst>
          </p:nvPr>
        </p:nvGraphicFramePr>
        <p:xfrm>
          <a:off x="138977" y="5114535"/>
          <a:ext cx="958424" cy="141731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584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Sonic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Pac-man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" name="Picture 23" descr="post-i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48" y="1877475"/>
            <a:ext cx="631021" cy="597471"/>
          </a:xfrm>
          <a:prstGeom prst="rect">
            <a:avLst/>
          </a:prstGeom>
        </p:spPr>
      </p:pic>
      <p:pic>
        <p:nvPicPr>
          <p:cNvPr id="25" name="Picture 24" descr="post-i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375" y="2287341"/>
            <a:ext cx="631021" cy="59747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199677" y="1950904"/>
            <a:ext cx="63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828142" y="2398537"/>
            <a:ext cx="59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DC1</a:t>
            </a:r>
            <a:endParaRPr lang="en-US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878295"/>
              </p:ext>
            </p:extLst>
          </p:nvPr>
        </p:nvGraphicFramePr>
        <p:xfrm>
          <a:off x="2056495" y="5102777"/>
          <a:ext cx="1133745" cy="104647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33745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Tournament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301751"/>
              </p:ext>
            </p:extLst>
          </p:nvPr>
        </p:nvGraphicFramePr>
        <p:xfrm>
          <a:off x="7883255" y="5102777"/>
          <a:ext cx="1138825" cy="104647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38825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Tournament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06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"/>
    </mc:Choice>
    <mc:Fallback xmlns="">
      <p:transition xmlns:p14="http://schemas.microsoft.com/office/powerpoint/2010/main" spd="slow" advTm="21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457200" y="1116963"/>
            <a:ext cx="8229600" cy="6082938"/>
          </a:xfrm>
          <a:prstGeom prst="rect">
            <a:avLst/>
          </a:prstGeom>
          <a:ln>
            <a:noFill/>
          </a:ln>
          <a:effectLst>
            <a:softEdge rad="4953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GEO-</a:t>
            </a:r>
            <a:r>
              <a:rPr lang="en-US" dirty="0" smtClean="0"/>
              <a:t>REPLICATION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4686" y="3089428"/>
            <a:ext cx="2156120" cy="731544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enroll(Mario, A)</a:t>
            </a:r>
            <a:endParaRPr lang="en-US" dirty="0"/>
          </a:p>
        </p:txBody>
      </p:sp>
      <p:pic>
        <p:nvPicPr>
          <p:cNvPr id="30" name="Picture 29" descr="server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92" y="1417639"/>
            <a:ext cx="863274" cy="863275"/>
          </a:xfrm>
          <a:prstGeom prst="rect">
            <a:avLst/>
          </a:prstGeom>
        </p:spPr>
      </p:pic>
      <p:pic>
        <p:nvPicPr>
          <p:cNvPr id="33" name="Picture 32" descr="server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19" y="1716735"/>
            <a:ext cx="863274" cy="863275"/>
          </a:xfrm>
          <a:prstGeom prst="rect">
            <a:avLst/>
          </a:prstGeom>
        </p:spPr>
      </p:pic>
      <p:pic>
        <p:nvPicPr>
          <p:cNvPr id="41" name="Picture 40" descr="Mario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78" y="1629749"/>
            <a:ext cx="1167185" cy="1167185"/>
          </a:xfrm>
          <a:prstGeom prst="rect">
            <a:avLst/>
          </a:prstGeom>
        </p:spPr>
      </p:pic>
      <p:sp>
        <p:nvSpPr>
          <p:cNvPr id="42" name="Right Arrow 41"/>
          <p:cNvSpPr/>
          <p:nvPr/>
        </p:nvSpPr>
        <p:spPr>
          <a:xfrm>
            <a:off x="1525134" y="2199464"/>
            <a:ext cx="1020985" cy="266896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Curved Connector 51"/>
          <p:cNvCxnSpPr/>
          <p:nvPr/>
        </p:nvCxnSpPr>
        <p:spPr>
          <a:xfrm>
            <a:off x="1097401" y="5493936"/>
            <a:ext cx="959094" cy="8977"/>
          </a:xfrm>
          <a:prstGeom prst="curvedConnector3">
            <a:avLst>
              <a:gd name="adj1" fmla="val 4470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urved Connector 52"/>
          <p:cNvCxnSpPr/>
          <p:nvPr/>
        </p:nvCxnSpPr>
        <p:spPr>
          <a:xfrm>
            <a:off x="1097401" y="5568788"/>
            <a:ext cx="959094" cy="365760"/>
          </a:xfrm>
          <a:prstGeom prst="curvedConnector3">
            <a:avLst>
              <a:gd name="adj1" fmla="val 5847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544399"/>
              </p:ext>
            </p:extLst>
          </p:nvPr>
        </p:nvGraphicFramePr>
        <p:xfrm>
          <a:off x="5965737" y="5102777"/>
          <a:ext cx="958424" cy="141731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584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Sonic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Pac-man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7" name="Curved Connector 56"/>
          <p:cNvCxnSpPr/>
          <p:nvPr/>
        </p:nvCxnSpPr>
        <p:spPr>
          <a:xfrm>
            <a:off x="6924161" y="5563873"/>
            <a:ext cx="959094" cy="8977"/>
          </a:xfrm>
          <a:prstGeom prst="curvedConnector3">
            <a:avLst>
              <a:gd name="adj1" fmla="val 4470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urved Connector 57"/>
          <p:cNvCxnSpPr/>
          <p:nvPr/>
        </p:nvCxnSpPr>
        <p:spPr>
          <a:xfrm>
            <a:off x="6924161" y="5638725"/>
            <a:ext cx="959094" cy="365760"/>
          </a:xfrm>
          <a:prstGeom prst="curvedConnector3">
            <a:avLst>
              <a:gd name="adj1" fmla="val 5847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urved Connector 58"/>
          <p:cNvCxnSpPr/>
          <p:nvPr/>
        </p:nvCxnSpPr>
        <p:spPr>
          <a:xfrm flipV="1">
            <a:off x="6924161" y="5626016"/>
            <a:ext cx="959094" cy="38744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777629"/>
              </p:ext>
            </p:extLst>
          </p:nvPr>
        </p:nvGraphicFramePr>
        <p:xfrm>
          <a:off x="138977" y="5114535"/>
          <a:ext cx="958424" cy="141731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584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Sonic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Pac-man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6" name="Curved Connector 25"/>
          <p:cNvCxnSpPr/>
          <p:nvPr/>
        </p:nvCxnSpPr>
        <p:spPr>
          <a:xfrm flipV="1">
            <a:off x="1102176" y="5749460"/>
            <a:ext cx="954319" cy="622083"/>
          </a:xfrm>
          <a:prstGeom prst="curvedConnector3">
            <a:avLst>
              <a:gd name="adj1" fmla="val 50000"/>
            </a:avLst>
          </a:prstGeom>
          <a:ln w="381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Picture 24" descr="post-i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48" y="1877475"/>
            <a:ext cx="631021" cy="597471"/>
          </a:xfrm>
          <a:prstGeom prst="rect">
            <a:avLst/>
          </a:prstGeom>
        </p:spPr>
      </p:pic>
      <p:pic>
        <p:nvPicPr>
          <p:cNvPr id="27" name="Picture 26" descr="post-i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375" y="2287341"/>
            <a:ext cx="631021" cy="59747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199677" y="1950904"/>
            <a:ext cx="63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828142" y="2398537"/>
            <a:ext cx="59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DC1</a:t>
            </a:r>
            <a:endParaRPr lang="en-US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878295"/>
              </p:ext>
            </p:extLst>
          </p:nvPr>
        </p:nvGraphicFramePr>
        <p:xfrm>
          <a:off x="2056495" y="5102777"/>
          <a:ext cx="1133745" cy="104647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33745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Tournament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301751"/>
              </p:ext>
            </p:extLst>
          </p:nvPr>
        </p:nvGraphicFramePr>
        <p:xfrm>
          <a:off x="7883255" y="5102777"/>
          <a:ext cx="1138825" cy="104647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38825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Tournament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29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"/>
    </mc:Choice>
    <mc:Fallback xmlns="">
      <p:transition xmlns:p14="http://schemas.microsoft.com/office/powerpoint/2010/main" spd="slow" advTm="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457200" y="1116963"/>
            <a:ext cx="8229600" cy="6082938"/>
          </a:xfrm>
          <a:prstGeom prst="rect">
            <a:avLst/>
          </a:prstGeom>
          <a:ln>
            <a:noFill/>
          </a:ln>
          <a:effectLst>
            <a:softEdge rad="4953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GEO-</a:t>
            </a:r>
            <a:r>
              <a:rPr lang="en-US" dirty="0" smtClean="0"/>
              <a:t>REPLICATION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3" name="Picture 32" descr="Pacman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705" y="2796666"/>
            <a:ext cx="1111095" cy="1111096"/>
          </a:xfrm>
          <a:prstGeom prst="rect">
            <a:avLst/>
          </a:prstGeom>
        </p:spPr>
      </p:pic>
      <p:sp>
        <p:nvSpPr>
          <p:cNvPr id="39" name="Right Arrow 38"/>
          <p:cNvSpPr/>
          <p:nvPr/>
        </p:nvSpPr>
        <p:spPr>
          <a:xfrm rot="13500000">
            <a:off x="6731242" y="2447751"/>
            <a:ext cx="937191" cy="264516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server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92" y="1417639"/>
            <a:ext cx="863274" cy="863275"/>
          </a:xfrm>
          <a:prstGeom prst="rect">
            <a:avLst/>
          </a:prstGeom>
        </p:spPr>
      </p:pic>
      <p:pic>
        <p:nvPicPr>
          <p:cNvPr id="43" name="Picture 42" descr="server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19" y="1716735"/>
            <a:ext cx="863274" cy="863275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4690823" y="3250584"/>
            <a:ext cx="2772795" cy="731544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removeTournament</a:t>
            </a:r>
            <a:r>
              <a:rPr lang="en-US" dirty="0"/>
              <a:t>(A)</a:t>
            </a:r>
          </a:p>
        </p:txBody>
      </p:sp>
      <p:cxnSp>
        <p:nvCxnSpPr>
          <p:cNvPr id="26" name="Curved Connector 25"/>
          <p:cNvCxnSpPr/>
          <p:nvPr/>
        </p:nvCxnSpPr>
        <p:spPr>
          <a:xfrm flipV="1">
            <a:off x="1102176" y="5749460"/>
            <a:ext cx="954319" cy="622083"/>
          </a:xfrm>
          <a:prstGeom prst="curvedConnector3">
            <a:avLst>
              <a:gd name="adj1" fmla="val 50000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1097401" y="5493936"/>
            <a:ext cx="959094" cy="8977"/>
          </a:xfrm>
          <a:prstGeom prst="curvedConnector3">
            <a:avLst>
              <a:gd name="adj1" fmla="val 4470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>
            <a:off x="1097401" y="5568788"/>
            <a:ext cx="959094" cy="365760"/>
          </a:xfrm>
          <a:prstGeom prst="curvedConnector3">
            <a:avLst>
              <a:gd name="adj1" fmla="val 5847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231633"/>
              </p:ext>
            </p:extLst>
          </p:nvPr>
        </p:nvGraphicFramePr>
        <p:xfrm>
          <a:off x="5965737" y="5102777"/>
          <a:ext cx="958424" cy="141731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584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Sonic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Pac-man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0" name="Curved Connector 49"/>
          <p:cNvCxnSpPr/>
          <p:nvPr/>
        </p:nvCxnSpPr>
        <p:spPr>
          <a:xfrm>
            <a:off x="6924161" y="5563873"/>
            <a:ext cx="959094" cy="8977"/>
          </a:xfrm>
          <a:prstGeom prst="curvedConnector3">
            <a:avLst>
              <a:gd name="adj1" fmla="val 4470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urved Connector 50"/>
          <p:cNvCxnSpPr/>
          <p:nvPr/>
        </p:nvCxnSpPr>
        <p:spPr>
          <a:xfrm>
            <a:off x="6924161" y="5638725"/>
            <a:ext cx="959094" cy="365760"/>
          </a:xfrm>
          <a:prstGeom prst="curvedConnector3">
            <a:avLst>
              <a:gd name="adj1" fmla="val 5847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urved Connector 51"/>
          <p:cNvCxnSpPr/>
          <p:nvPr/>
        </p:nvCxnSpPr>
        <p:spPr>
          <a:xfrm flipV="1">
            <a:off x="6924161" y="5626016"/>
            <a:ext cx="959094" cy="38744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856481"/>
              </p:ext>
            </p:extLst>
          </p:nvPr>
        </p:nvGraphicFramePr>
        <p:xfrm>
          <a:off x="138977" y="5114535"/>
          <a:ext cx="958424" cy="141731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584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Sonic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Pac-man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" name="Picture 24" descr="post-i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48" y="1877475"/>
            <a:ext cx="631021" cy="597471"/>
          </a:xfrm>
          <a:prstGeom prst="rect">
            <a:avLst/>
          </a:prstGeom>
        </p:spPr>
      </p:pic>
      <p:pic>
        <p:nvPicPr>
          <p:cNvPr id="27" name="Picture 26" descr="post-i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375" y="2287341"/>
            <a:ext cx="631021" cy="59747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199677" y="1950904"/>
            <a:ext cx="63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828142" y="2398537"/>
            <a:ext cx="59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DC1</a:t>
            </a:r>
            <a:endParaRPr lang="en-US" dirty="0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878295"/>
              </p:ext>
            </p:extLst>
          </p:nvPr>
        </p:nvGraphicFramePr>
        <p:xfrm>
          <a:off x="2056495" y="5102777"/>
          <a:ext cx="1133745" cy="104647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33745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Tournament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301751"/>
              </p:ext>
            </p:extLst>
          </p:nvPr>
        </p:nvGraphicFramePr>
        <p:xfrm>
          <a:off x="7883255" y="5102777"/>
          <a:ext cx="1138825" cy="104647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38825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Tournament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04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"/>
    </mc:Choice>
    <mc:Fallback xmlns="">
      <p:transition xmlns:p14="http://schemas.microsoft.com/office/powerpoint/2010/main" spd="slow" advTm="18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457200" y="1116963"/>
            <a:ext cx="8229600" cy="6082938"/>
          </a:xfrm>
          <a:prstGeom prst="rect">
            <a:avLst/>
          </a:prstGeom>
          <a:ln>
            <a:noFill/>
          </a:ln>
          <a:effectLst>
            <a:softEdge rad="4953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GEO-</a:t>
            </a:r>
            <a:r>
              <a:rPr lang="en-US" dirty="0" smtClean="0"/>
              <a:t>REPLICATION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Valter Balegas – NOVA LINCS, FCT-UNL - Putting Consistency Back Into Eventual Consistency @ Eurosys'15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434D-16EA-3A44-A448-1297DE05769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0" name="Picture 39" descr="server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92" y="1417639"/>
            <a:ext cx="863274" cy="863275"/>
          </a:xfrm>
          <a:prstGeom prst="rect">
            <a:avLst/>
          </a:prstGeom>
        </p:spPr>
      </p:pic>
      <p:pic>
        <p:nvPicPr>
          <p:cNvPr id="43" name="Picture 42" descr="server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19" y="1716735"/>
            <a:ext cx="863274" cy="863275"/>
          </a:xfrm>
          <a:prstGeom prst="rect">
            <a:avLst/>
          </a:prstGeom>
        </p:spPr>
      </p:pic>
      <p:pic>
        <p:nvPicPr>
          <p:cNvPr id="46" name="Picture 45" descr="Pacman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705" y="2796666"/>
            <a:ext cx="1111095" cy="1111096"/>
          </a:xfrm>
          <a:prstGeom prst="rect">
            <a:avLst/>
          </a:prstGeom>
        </p:spPr>
      </p:pic>
      <p:sp>
        <p:nvSpPr>
          <p:cNvPr id="47" name="Right Arrow 46"/>
          <p:cNvSpPr/>
          <p:nvPr/>
        </p:nvSpPr>
        <p:spPr>
          <a:xfrm rot="13500000">
            <a:off x="6731242" y="2447751"/>
            <a:ext cx="937191" cy="264516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690823" y="3250584"/>
            <a:ext cx="2772795" cy="731544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removeTournament</a:t>
            </a:r>
            <a:r>
              <a:rPr lang="en-US" dirty="0"/>
              <a:t>(A)</a:t>
            </a:r>
          </a:p>
        </p:txBody>
      </p:sp>
      <p:cxnSp>
        <p:nvCxnSpPr>
          <p:cNvPr id="25" name="Curved Connector 24"/>
          <p:cNvCxnSpPr/>
          <p:nvPr/>
        </p:nvCxnSpPr>
        <p:spPr>
          <a:xfrm flipV="1">
            <a:off x="1102176" y="5749460"/>
            <a:ext cx="954319" cy="622083"/>
          </a:xfrm>
          <a:prstGeom prst="curvedConnector3">
            <a:avLst>
              <a:gd name="adj1" fmla="val 50000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>
            <a:off x="1097401" y="5493936"/>
            <a:ext cx="959094" cy="8977"/>
          </a:xfrm>
          <a:prstGeom prst="curvedConnector3">
            <a:avLst>
              <a:gd name="adj1" fmla="val 4470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>
            <a:off x="1097401" y="5568788"/>
            <a:ext cx="959094" cy="365760"/>
          </a:xfrm>
          <a:prstGeom prst="curvedConnector3">
            <a:avLst>
              <a:gd name="adj1" fmla="val 5847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131167"/>
              </p:ext>
            </p:extLst>
          </p:nvPr>
        </p:nvGraphicFramePr>
        <p:xfrm>
          <a:off x="5965737" y="5102777"/>
          <a:ext cx="958424" cy="141731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584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Sonic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Pac-man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Curved Connector 33"/>
          <p:cNvCxnSpPr/>
          <p:nvPr/>
        </p:nvCxnSpPr>
        <p:spPr>
          <a:xfrm>
            <a:off x="6924161" y="5638725"/>
            <a:ext cx="959094" cy="365760"/>
          </a:xfrm>
          <a:prstGeom prst="curvedConnector3">
            <a:avLst>
              <a:gd name="adj1" fmla="val 5847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462757"/>
              </p:ext>
            </p:extLst>
          </p:nvPr>
        </p:nvGraphicFramePr>
        <p:xfrm>
          <a:off x="138977" y="5114535"/>
          <a:ext cx="958424" cy="141731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584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Player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Sonic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Pac-man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" name="Picture 23" descr="post-i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48" y="1877475"/>
            <a:ext cx="631021" cy="597471"/>
          </a:xfrm>
          <a:prstGeom prst="rect">
            <a:avLst/>
          </a:prstGeom>
        </p:spPr>
      </p:pic>
      <p:pic>
        <p:nvPicPr>
          <p:cNvPr id="29" name="Picture 28" descr="post-i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375" y="2287341"/>
            <a:ext cx="631021" cy="59747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199677" y="1950904"/>
            <a:ext cx="63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828142" y="2398537"/>
            <a:ext cx="59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DC1</a:t>
            </a:r>
            <a:endParaRPr lang="en-US" dirty="0"/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878295"/>
              </p:ext>
            </p:extLst>
          </p:nvPr>
        </p:nvGraphicFramePr>
        <p:xfrm>
          <a:off x="2056495" y="5102777"/>
          <a:ext cx="1133745" cy="104647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33745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Tournament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9608"/>
              </p:ext>
            </p:extLst>
          </p:nvPr>
        </p:nvGraphicFramePr>
        <p:xfrm>
          <a:off x="7883255" y="5102777"/>
          <a:ext cx="1138825" cy="104647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38825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Tournament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9" name="Multiply 68"/>
          <p:cNvSpPr/>
          <p:nvPr/>
        </p:nvSpPr>
        <p:spPr>
          <a:xfrm>
            <a:off x="8170727" y="5407542"/>
            <a:ext cx="574945" cy="383452"/>
          </a:xfrm>
          <a:prstGeom prst="mathMultiply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9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xmlns:p14="http://schemas.microsoft.com/office/powerpoint/2010/main" spd="slow" advTm="4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4|0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1|0.1|0.1|0.1|0.1|0.1|0.1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3|0|0.2|0.1|0.2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24.7|1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0.6|13|15.8|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6|7.8|4.6|14.7|0.7|17.2|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1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15934</TotalTime>
  <Words>3009</Words>
  <Application>Microsoft Macintosh PowerPoint</Application>
  <PresentationFormat>On-screen Show (4:3)</PresentationFormat>
  <Paragraphs>764</Paragraphs>
  <Slides>44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PUTTING CONSISTENCY BACK INTO EVENTUAL CONSISTENCY</vt:lpstr>
      <vt:lpstr>INTERNET SERVICES NOWADAYS</vt:lpstr>
      <vt:lpstr>GEO-REPLICATION</vt:lpstr>
      <vt:lpstr>GEO-REPLICATION</vt:lpstr>
      <vt:lpstr>GEO-REPLICATION</vt:lpstr>
      <vt:lpstr>GEO-REPLICATION</vt:lpstr>
      <vt:lpstr>GEO-REPLICATION</vt:lpstr>
      <vt:lpstr>GEO-REPLICATION</vt:lpstr>
      <vt:lpstr>GEO-REPLICATION</vt:lpstr>
      <vt:lpstr>GEO-REPLICATION</vt:lpstr>
      <vt:lpstr>GEO-REPLICATION</vt:lpstr>
      <vt:lpstr>STRONG CONSISTENCY</vt:lpstr>
      <vt:lpstr>IS COORDINATION NEEDED?</vt:lpstr>
      <vt:lpstr>OUTLINE</vt:lpstr>
      <vt:lpstr>EXPLICIT CONSISTENCY</vt:lpstr>
      <vt:lpstr>A METHODOLOGY FOR  EXPLICIT CONSISTENCY</vt:lpstr>
      <vt:lpstr>A METHODOLOGY FOR  EXPLICIT CONSISTENCY</vt:lpstr>
      <vt:lpstr>STATIC ANALYSIS: APPLICATION MODEL</vt:lpstr>
      <vt:lpstr>STATIC ANALYSIS: ALGORITHM</vt:lpstr>
      <vt:lpstr>A METHODOLOGY FOR  EXPLICIT CONSISTENCY</vt:lpstr>
      <vt:lpstr>RESERVATIONS</vt:lpstr>
      <vt:lpstr>RESERVATIONS: MULTI-LEVEL LOCK</vt:lpstr>
      <vt:lpstr>RESERVATIONS: EXAMPLE</vt:lpstr>
      <vt:lpstr>RESERVATIONS: EXAMPLE</vt:lpstr>
      <vt:lpstr>RESERVATIONS: EXAMPLE</vt:lpstr>
      <vt:lpstr>RESERVATIONS: EXAMPLE</vt:lpstr>
      <vt:lpstr>RESERVATIONS: EXAMPLE</vt:lpstr>
      <vt:lpstr>RESERVATIONS: EXAMPLE</vt:lpstr>
      <vt:lpstr>RESERVATIONS: EXAMPLE</vt:lpstr>
      <vt:lpstr>RESERVATIONS: EXAMPLE</vt:lpstr>
      <vt:lpstr>RESERVATIONS: EXAMPLE</vt:lpstr>
      <vt:lpstr>RESERVATIONS: EXAMPLE</vt:lpstr>
      <vt:lpstr>RESERVATIONS: EXAMPLE</vt:lpstr>
      <vt:lpstr>INDIGO</vt:lpstr>
      <vt:lpstr>EVALUATION</vt:lpstr>
      <vt:lpstr>DEPLOYMENT</vt:lpstr>
      <vt:lpstr>AD-SERVICE</vt:lpstr>
      <vt:lpstr>TOURNAMENT</vt:lpstr>
      <vt:lpstr>TOURNAMENT: OPERATIONS LATENCY</vt:lpstr>
      <vt:lpstr>CONCLUSIONS</vt:lpstr>
      <vt:lpstr>PowerPoint Presentation</vt:lpstr>
      <vt:lpstr>Adding more reservations</vt:lpstr>
      <vt:lpstr>Latency over time</vt:lpstr>
      <vt:lpstr>Overhead with increasing contention</vt:lpstr>
    </vt:vector>
  </TitlesOfParts>
  <Company>FCT/UNL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Valter Balegas</dc:creator>
  <cp:lastModifiedBy>Valter Balegas</cp:lastModifiedBy>
  <cp:revision>1199</cp:revision>
  <dcterms:created xsi:type="dcterms:W3CDTF">2014-10-01T11:39:02Z</dcterms:created>
  <dcterms:modified xsi:type="dcterms:W3CDTF">2015-04-22T09:35:02Z</dcterms:modified>
</cp:coreProperties>
</file>