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24" r:id="rId6"/>
  </p:sldMasterIdLst>
  <p:notesMasterIdLst>
    <p:notesMasterId r:id="rId33"/>
  </p:notesMasterIdLst>
  <p:handoutMasterIdLst>
    <p:handoutMasterId r:id="rId34"/>
  </p:handoutMasterIdLst>
  <p:sldIdLst>
    <p:sldId id="256" r:id="rId7"/>
    <p:sldId id="282" r:id="rId8"/>
    <p:sldId id="286" r:id="rId9"/>
    <p:sldId id="257" r:id="rId10"/>
    <p:sldId id="295" r:id="rId11"/>
    <p:sldId id="258" r:id="rId12"/>
    <p:sldId id="296" r:id="rId13"/>
    <p:sldId id="288" r:id="rId14"/>
    <p:sldId id="289" r:id="rId15"/>
    <p:sldId id="279" r:id="rId16"/>
    <p:sldId id="280" r:id="rId17"/>
    <p:sldId id="304" r:id="rId18"/>
    <p:sldId id="268" r:id="rId19"/>
    <p:sldId id="293" r:id="rId20"/>
    <p:sldId id="294" r:id="rId21"/>
    <p:sldId id="297" r:id="rId22"/>
    <p:sldId id="299" r:id="rId23"/>
    <p:sldId id="298" r:id="rId24"/>
    <p:sldId id="270" r:id="rId25"/>
    <p:sldId id="274" r:id="rId26"/>
    <p:sldId id="305" r:id="rId27"/>
    <p:sldId id="275" r:id="rId28"/>
    <p:sldId id="272" r:id="rId29"/>
    <p:sldId id="271" r:id="rId30"/>
    <p:sldId id="264" r:id="rId31"/>
    <p:sldId id="292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1A580F0-3142-4E8B-9EA5-D9576A57F5EB}">
          <p14:sldIdLst>
            <p14:sldId id="256"/>
            <p14:sldId id="282"/>
            <p14:sldId id="286"/>
            <p14:sldId id="257"/>
            <p14:sldId id="295"/>
            <p14:sldId id="258"/>
            <p14:sldId id="296"/>
            <p14:sldId id="288"/>
            <p14:sldId id="289"/>
            <p14:sldId id="279"/>
            <p14:sldId id="280"/>
            <p14:sldId id="304"/>
            <p14:sldId id="268"/>
            <p14:sldId id="293"/>
            <p14:sldId id="294"/>
            <p14:sldId id="297"/>
            <p14:sldId id="299"/>
            <p14:sldId id="298"/>
            <p14:sldId id="270"/>
            <p14:sldId id="274"/>
            <p14:sldId id="305"/>
            <p14:sldId id="275"/>
            <p14:sldId id="272"/>
            <p14:sldId id="271"/>
            <p14:sldId id="264"/>
            <p14:sldId id="292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soud SA" initials="MS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11" autoAdjust="0"/>
    <p:restoredTop sz="91186" autoAdjust="0"/>
  </p:normalViewPr>
  <p:slideViewPr>
    <p:cSldViewPr snapToGrid="0">
      <p:cViewPr>
        <p:scale>
          <a:sx n="95" d="100"/>
          <a:sy n="95" d="100"/>
        </p:scale>
        <p:origin x="-488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customXml" Target="../customXml/item5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9" Type="http://schemas.openxmlformats.org/officeDocument/2006/relationships/slide" Target="slides/slide3.xml"/><Relationship Id="rId6" Type="http://schemas.openxmlformats.org/officeDocument/2006/relationships/slideMaster" Target="slideMasters/slide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3" Type="http://schemas.openxmlformats.org/officeDocument/2006/relationships/notesMaster" Target="notesMasters/notesMaster1.xml"/><Relationship Id="rId34" Type="http://schemas.openxmlformats.org/officeDocument/2006/relationships/handoutMaster" Target="handoutMasters/handoutMaster1.xml"/><Relationship Id="rId35" Type="http://schemas.openxmlformats.org/officeDocument/2006/relationships/printerSettings" Target="printerSettings/printerSettings1.bin"/><Relationship Id="rId36" Type="http://schemas.openxmlformats.org/officeDocument/2006/relationships/commentAuthors" Target="commentAuthors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6EED3C-8A46-204F-BE19-DD5A0E17A19B}" type="datetimeFigureOut">
              <a:rPr lang="en-US" smtClean="0"/>
              <a:t>9/25/13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FF085-38C0-E74C-9BD8-64B4F8878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4946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83472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4123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The upper, the better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24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Let me start by briefly explaining</a:t>
            </a:r>
            <a:r>
              <a:rPr lang="en-US" baseline="0" dirty="0" smtClean="0"/>
              <a:t> the motivation and requirements of this work.</a:t>
            </a:r>
          </a:p>
          <a:p>
            <a:endParaRPr lang="en-US" baseline="0" dirty="0" smtClean="0"/>
          </a:p>
          <a:p>
            <a:r>
              <a:rPr lang="en-US" baseline="0" dirty="0" smtClean="0"/>
              <a:t>Geo-replication is crucial for cloud applications in order to ensure low latency/</a:t>
            </a:r>
            <a:r>
              <a:rPr lang="en-US" baseline="0" dirty="0" err="1" smtClean="0"/>
              <a:t>availablity</a:t>
            </a:r>
            <a:r>
              <a:rPr lang="en-US" baseline="0" dirty="0" smtClean="0"/>
              <a:t>/ and disaster tolerance.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Geo-replication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Transactional support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391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0929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0929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6294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6294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Dependence Vector: used to take consistency snapshots</a:t>
            </a:r>
            <a:r>
              <a:rPr lang="en-US" baseline="0" dirty="0" smtClean="0"/>
              <a:t> while ensuring forward freshness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3811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Update Ratio</a:t>
            </a:r>
          </a:p>
          <a:p>
            <a:r>
              <a:rPr lang="en-US" dirty="0" smtClean="0"/>
              <a:t>The lower, the better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7170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Update Ratio</a:t>
            </a:r>
          </a:p>
          <a:p>
            <a:r>
              <a:rPr lang="en-US" dirty="0" smtClean="0"/>
              <a:t>The lower, the better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717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Non-Monotonic Snapshot Isolation                                   Masoud Saeida Ardekani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033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Non-Monotonic Snapshot Isolation                                   Masoud Saeida Ardekani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166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Non-Monotonic Snapshot Isolation                                   Masoud Saeida Ardekani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270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Non-Monotonic Snapshot Isolation                                   Masoud Saeida Ardekani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6016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Non-Monotonic Snapshot Isolation                                   Masoud Saeida Ardekani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164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Non-Monotonic Snapshot Isolation                                   Masoud Saeida Ardekani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238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01/10/13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Non-Monotonic Snapshot Isolation                                   Masoud Saeida Ardekani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446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01/10/13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Non-Monotonic Snapshot Isolation                                   Masoud Saeida Ardekani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3135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01/10/13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Non-Monotonic Snapshot Isolation                                   Masoud Saeida Ardekani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419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Non-Monotonic Snapshot Isolation                                   Masoud Saeida Ardekani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874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Non-Monotonic Snapshot Isolation                                   Masoud Saeida Ardekani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355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01/10/13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Non-Monotonic Snapshot Isolation                                   Masoud Saeida Ardekani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968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2.xml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customXml" Target="../../customXml/item3.xml"/><Relationship Id="rId2" Type="http://schemas.openxmlformats.org/officeDocument/2006/relationships/customXml" Target="../../customXml/item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4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jp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jp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4.xml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customXml" Target="../../customXml/item2.xml"/><Relationship Id="rId2" Type="http://schemas.openxmlformats.org/officeDocument/2006/relationships/customXml" Target="../../customXml/item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4853" y="1777134"/>
            <a:ext cx="11550315" cy="1271925"/>
          </a:xfrm>
        </p:spPr>
        <p:txBody>
          <a:bodyPr>
            <a:normAutofit fontScale="90000"/>
          </a:bodyPr>
          <a:lstStyle/>
          <a:p>
            <a:r>
              <a:rPr lang="en-US" sz="4400" dirty="0" smtClean="0"/>
              <a:t>Non</a:t>
            </a:r>
            <a:r>
              <a:rPr lang="en-US" sz="4400" dirty="0" smtClean="0"/>
              <a:t>-Monotonic </a:t>
            </a:r>
            <a:r>
              <a:rPr lang="en-US" sz="4400" dirty="0" smtClean="0"/>
              <a:t>Snapshot Isolation:</a:t>
            </a:r>
            <a:br>
              <a:rPr lang="en-US" sz="4400" dirty="0" smtClean="0"/>
            </a:br>
            <a:r>
              <a:rPr lang="en-US" sz="4000" dirty="0" smtClean="0"/>
              <a:t>scalable </a:t>
            </a:r>
            <a:r>
              <a:rPr lang="en-US" sz="4000" dirty="0" smtClean="0"/>
              <a:t>and </a:t>
            </a:r>
            <a:r>
              <a:rPr lang="en-US" sz="4000" dirty="0" smtClean="0"/>
              <a:t>strong consistency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for geo-replicated transactional systems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94625"/>
            <a:ext cx="9144000" cy="165576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Masoud Saeida Ardekani, </a:t>
            </a:r>
            <a:r>
              <a:rPr lang="en-US" sz="2000" i="1" dirty="0" err="1"/>
              <a:t>Université</a:t>
            </a:r>
            <a:r>
              <a:rPr lang="en-US" sz="2000" i="1" dirty="0"/>
              <a:t> Pierre-et-Marie-Curie</a:t>
            </a:r>
            <a:endParaRPr lang="en-US" sz="2000" i="1" dirty="0" smtClean="0"/>
          </a:p>
          <a:p>
            <a:r>
              <a:rPr lang="en-US" sz="2000" dirty="0" smtClean="0"/>
              <a:t>Pierre Sutra</a:t>
            </a:r>
            <a:r>
              <a:rPr lang="en-US" sz="2000" dirty="0"/>
              <a:t>, </a:t>
            </a:r>
            <a:r>
              <a:rPr lang="en-US" sz="2000" i="1" dirty="0" err="1"/>
              <a:t>Université</a:t>
            </a:r>
            <a:r>
              <a:rPr lang="en-US" sz="2000" i="1" dirty="0"/>
              <a:t> de </a:t>
            </a:r>
            <a:r>
              <a:rPr lang="en-US" sz="2000" i="1" dirty="0" smtClean="0"/>
              <a:t>Neuchâtel</a:t>
            </a:r>
          </a:p>
          <a:p>
            <a:r>
              <a:rPr lang="en-US" sz="2000" dirty="0" smtClean="0"/>
              <a:t>Marc Shapiro, </a:t>
            </a:r>
            <a:r>
              <a:rPr lang="en-US" sz="2000" i="1" dirty="0" smtClean="0"/>
              <a:t>INRIA &amp; </a:t>
            </a:r>
            <a:r>
              <a:rPr lang="en-US" sz="2000" i="1" dirty="0" err="1" smtClean="0"/>
              <a:t>Université</a:t>
            </a:r>
            <a:r>
              <a:rPr lang="en-US" sz="2000" i="1" dirty="0" smtClean="0"/>
              <a:t> Pierre-et-Marie-Curie</a:t>
            </a:r>
            <a:endParaRPr lang="en-US" sz="2000" i="1" dirty="0"/>
          </a:p>
        </p:txBody>
      </p:sp>
      <p:pic>
        <p:nvPicPr>
          <p:cNvPr id="4" name="Picture 3" descr="C:\Users\masoud\Downloads\logo_INRI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93302" y="321001"/>
            <a:ext cx="1918776" cy="836868"/>
          </a:xfrm>
          <a:prstGeom prst="rect">
            <a:avLst/>
          </a:prstGeom>
          <a:noFill/>
        </p:spPr>
      </p:pic>
      <p:pic>
        <p:nvPicPr>
          <p:cNvPr id="5" name="Picture 4" descr="C:\Users\masoud\Downloads\LOGO-UPMC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167" y="240624"/>
            <a:ext cx="2026710" cy="1014248"/>
          </a:xfrm>
          <a:prstGeom prst="rect">
            <a:avLst/>
          </a:prstGeom>
          <a:noFill/>
        </p:spPr>
      </p:pic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01/10/13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Non-Monotonic Snapshot Isolation                                   Masoud Saeida Ardekani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33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</a:t>
            </a:r>
            <a:r>
              <a:rPr lang="en-US" dirty="0" smtClean="0"/>
              <a:t>-Monotonic </a:t>
            </a:r>
            <a:r>
              <a:rPr lang="en-US" dirty="0"/>
              <a:t>Snapshot </a:t>
            </a:r>
            <a:r>
              <a:rPr lang="en-US" dirty="0" smtClean="0"/>
              <a:t>Isolation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Read committed values</a:t>
            </a:r>
          </a:p>
          <a:p>
            <a:endParaRPr lang="en-US" dirty="0"/>
          </a:p>
          <a:p>
            <a:r>
              <a:rPr lang="en-US" dirty="0"/>
              <a:t>Take consistent snapshots</a:t>
            </a:r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587546" y="3726885"/>
            <a:ext cx="4682291" cy="2722715"/>
            <a:chOff x="587546" y="3860565"/>
            <a:chExt cx="4682291" cy="2722715"/>
          </a:xfrm>
        </p:grpSpPr>
        <p:sp>
          <p:nvSpPr>
            <p:cNvPr id="6" name="Rectangle 5"/>
            <p:cNvSpPr/>
            <p:nvPr/>
          </p:nvSpPr>
          <p:spPr>
            <a:xfrm>
              <a:off x="2021308" y="4257607"/>
              <a:ext cx="2502569" cy="176864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1391653" y="5769578"/>
              <a:ext cx="3874168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Can 7"/>
            <p:cNvSpPr/>
            <p:nvPr/>
          </p:nvSpPr>
          <p:spPr>
            <a:xfrm>
              <a:off x="587546" y="4221512"/>
              <a:ext cx="300789" cy="553453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x</a:t>
              </a:r>
              <a:endParaRPr lang="en-US" dirty="0"/>
            </a:p>
          </p:txBody>
        </p:sp>
        <p:sp>
          <p:nvSpPr>
            <p:cNvPr id="9" name="Can 8"/>
            <p:cNvSpPr/>
            <p:nvPr/>
          </p:nvSpPr>
          <p:spPr>
            <a:xfrm>
              <a:off x="632660" y="5472796"/>
              <a:ext cx="300789" cy="553453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y</a:t>
              </a:r>
              <a:endParaRPr lang="en-US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1395669" y="4498239"/>
              <a:ext cx="3874168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2189750" y="4584720"/>
              <a:ext cx="6479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2">
                      <a:lumMod val="75000"/>
                    </a:schemeClr>
                  </a:solidFill>
                </a:rPr>
                <a:t>W(1)</a:t>
              </a:r>
              <a:endParaRPr lang="en-US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2386261" y="4410259"/>
              <a:ext cx="168445" cy="204537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3942349" y="5647253"/>
              <a:ext cx="168445" cy="204537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714636" y="5245772"/>
              <a:ext cx="6479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2">
                      <a:lumMod val="75000"/>
                    </a:schemeClr>
                  </a:solidFill>
                </a:rPr>
                <a:t>W(1)</a:t>
              </a:r>
              <a:endParaRPr lang="en-US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1467858" y="3860565"/>
              <a:ext cx="3575448" cy="2574758"/>
            </a:xfrm>
            <a:custGeom>
              <a:avLst/>
              <a:gdLst>
                <a:gd name="connsiteX0" fmla="*/ 0 w 3575448"/>
                <a:gd name="connsiteY0" fmla="*/ 0 h 1925052"/>
                <a:gd name="connsiteX1" fmla="*/ 806116 w 3575448"/>
                <a:gd name="connsiteY1" fmla="*/ 998621 h 1925052"/>
                <a:gd name="connsiteX2" fmla="*/ 3320716 w 3575448"/>
                <a:gd name="connsiteY2" fmla="*/ 842210 h 1925052"/>
                <a:gd name="connsiteX3" fmla="*/ 3513222 w 3575448"/>
                <a:gd name="connsiteY3" fmla="*/ 1925052 h 1925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75448" h="1925052">
                  <a:moveTo>
                    <a:pt x="0" y="0"/>
                  </a:moveTo>
                  <a:cubicBezTo>
                    <a:pt x="126331" y="429126"/>
                    <a:pt x="252663" y="858253"/>
                    <a:pt x="806116" y="998621"/>
                  </a:cubicBezTo>
                  <a:cubicBezTo>
                    <a:pt x="1359569" y="1138989"/>
                    <a:pt x="2869532" y="687805"/>
                    <a:pt x="3320716" y="842210"/>
                  </a:cubicBezTo>
                  <a:cubicBezTo>
                    <a:pt x="3771900" y="996615"/>
                    <a:pt x="3479133" y="1750594"/>
                    <a:pt x="3513222" y="1925052"/>
                  </a:cubicBezTo>
                </a:path>
              </a:pathLst>
            </a:custGeom>
            <a:ln>
              <a:solidFill>
                <a:srgbClr val="FF0000"/>
              </a:solidFill>
              <a:prstDash val="dash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1540409" y="4394212"/>
              <a:ext cx="168445" cy="204537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4943051" y="5667309"/>
              <a:ext cx="168445" cy="204537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111707" y="6060060"/>
              <a:ext cx="48097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333F50"/>
                  </a:solidFill>
                </a:rPr>
                <a:t>T</a:t>
              </a:r>
              <a:r>
                <a:rPr lang="en-US" sz="2800" baseline="-25000" dirty="0" smtClean="0">
                  <a:solidFill>
                    <a:srgbClr val="333F50"/>
                  </a:solidFill>
                </a:rPr>
                <a:t>1</a:t>
              </a:r>
              <a:endParaRPr lang="en-US" sz="2800" dirty="0">
                <a:solidFill>
                  <a:srgbClr val="333F50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491985" y="3552148"/>
            <a:ext cx="4682291" cy="2893873"/>
            <a:chOff x="6491985" y="2135326"/>
            <a:chExt cx="4682291" cy="2893873"/>
          </a:xfrm>
        </p:grpSpPr>
        <p:sp>
          <p:nvSpPr>
            <p:cNvPr id="20" name="Rectangle 19"/>
            <p:cNvSpPr/>
            <p:nvPr/>
          </p:nvSpPr>
          <p:spPr>
            <a:xfrm>
              <a:off x="9200327" y="2707105"/>
              <a:ext cx="1420631" cy="171511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925748" y="2707105"/>
              <a:ext cx="816376" cy="69644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7296092" y="4219076"/>
              <a:ext cx="3874168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Can 22"/>
            <p:cNvSpPr/>
            <p:nvPr/>
          </p:nvSpPr>
          <p:spPr>
            <a:xfrm>
              <a:off x="6491985" y="2671010"/>
              <a:ext cx="300789" cy="553453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x</a:t>
              </a:r>
              <a:endParaRPr lang="en-US" dirty="0"/>
            </a:p>
          </p:txBody>
        </p:sp>
        <p:sp>
          <p:nvSpPr>
            <p:cNvPr id="24" name="Can 23"/>
            <p:cNvSpPr/>
            <p:nvPr/>
          </p:nvSpPr>
          <p:spPr>
            <a:xfrm>
              <a:off x="6537099" y="3922294"/>
              <a:ext cx="300789" cy="553453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y</a:t>
              </a:r>
              <a:endParaRPr lang="en-US" dirty="0"/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7300108" y="2947737"/>
              <a:ext cx="3874168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8094189" y="3034218"/>
              <a:ext cx="6479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2">
                      <a:lumMod val="75000"/>
                    </a:schemeClr>
                  </a:solidFill>
                </a:rPr>
                <a:t>W(1)</a:t>
              </a:r>
              <a:endParaRPr lang="en-US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27" name="Oval 26"/>
            <p:cNvSpPr/>
            <p:nvPr/>
          </p:nvSpPr>
          <p:spPr>
            <a:xfrm>
              <a:off x="8290700" y="2859757"/>
              <a:ext cx="168445" cy="204537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10219764" y="4096751"/>
              <a:ext cx="168445" cy="204537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9992051" y="3695270"/>
              <a:ext cx="6479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2">
                      <a:lumMod val="75000"/>
                    </a:schemeClr>
                  </a:solidFill>
                </a:rPr>
                <a:t>W(2)</a:t>
              </a:r>
              <a:endParaRPr lang="en-US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30" name="Freeform 29"/>
            <p:cNvSpPr/>
            <p:nvPr/>
          </p:nvSpPr>
          <p:spPr>
            <a:xfrm>
              <a:off x="7372297" y="2310062"/>
              <a:ext cx="3575448" cy="2719137"/>
            </a:xfrm>
            <a:custGeom>
              <a:avLst/>
              <a:gdLst>
                <a:gd name="connsiteX0" fmla="*/ 0 w 3575448"/>
                <a:gd name="connsiteY0" fmla="*/ 0 h 1925052"/>
                <a:gd name="connsiteX1" fmla="*/ 806116 w 3575448"/>
                <a:gd name="connsiteY1" fmla="*/ 998621 h 1925052"/>
                <a:gd name="connsiteX2" fmla="*/ 3320716 w 3575448"/>
                <a:gd name="connsiteY2" fmla="*/ 842210 h 1925052"/>
                <a:gd name="connsiteX3" fmla="*/ 3513222 w 3575448"/>
                <a:gd name="connsiteY3" fmla="*/ 1925052 h 1925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75448" h="1925052">
                  <a:moveTo>
                    <a:pt x="0" y="0"/>
                  </a:moveTo>
                  <a:cubicBezTo>
                    <a:pt x="126331" y="429126"/>
                    <a:pt x="252663" y="858253"/>
                    <a:pt x="806116" y="998621"/>
                  </a:cubicBezTo>
                  <a:cubicBezTo>
                    <a:pt x="1359569" y="1138989"/>
                    <a:pt x="2869532" y="687805"/>
                    <a:pt x="3320716" y="842210"/>
                  </a:cubicBezTo>
                  <a:cubicBezTo>
                    <a:pt x="3771900" y="996615"/>
                    <a:pt x="3479133" y="1750594"/>
                    <a:pt x="3513222" y="1925052"/>
                  </a:cubicBezTo>
                </a:path>
              </a:pathLst>
            </a:custGeom>
            <a:ln>
              <a:solidFill>
                <a:srgbClr val="FF0000"/>
              </a:solidFill>
              <a:prstDash val="dash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7420424" y="2843710"/>
              <a:ext cx="168445" cy="204537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10847490" y="4116807"/>
              <a:ext cx="168445" cy="204537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9197087" y="3030205"/>
              <a:ext cx="5677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2">
                      <a:lumMod val="75000"/>
                    </a:schemeClr>
                  </a:solidFill>
                </a:rPr>
                <a:t>R(1)</a:t>
              </a:r>
              <a:endParaRPr lang="en-US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9393598" y="2855744"/>
              <a:ext cx="168445" cy="204537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8090107" y="2135326"/>
              <a:ext cx="48097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333F50"/>
                  </a:solidFill>
                </a:rPr>
                <a:t>T</a:t>
              </a:r>
              <a:r>
                <a:rPr lang="en-US" sz="2800" baseline="-25000" dirty="0" smtClean="0">
                  <a:solidFill>
                    <a:srgbClr val="333F50"/>
                  </a:solidFill>
                </a:rPr>
                <a:t>1</a:t>
              </a:r>
              <a:endParaRPr lang="en-US" sz="2800" dirty="0">
                <a:solidFill>
                  <a:srgbClr val="333F50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9734422" y="2148696"/>
              <a:ext cx="48097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333F50"/>
                  </a:solidFill>
                </a:rPr>
                <a:t>T</a:t>
              </a:r>
              <a:r>
                <a:rPr lang="en-US" sz="2800" baseline="-25000" dirty="0" smtClean="0">
                  <a:solidFill>
                    <a:srgbClr val="333F50"/>
                  </a:solidFill>
                </a:rPr>
                <a:t>2</a:t>
              </a:r>
              <a:endParaRPr lang="en-US" sz="2800" dirty="0">
                <a:solidFill>
                  <a:srgbClr val="333F50"/>
                </a:solidFill>
              </a:endParaRPr>
            </a:p>
          </p:txBody>
        </p:sp>
      </p:grpSp>
      <p:sp>
        <p:nvSpPr>
          <p:cNvPr id="39" name="Date Placeholder 3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01/10/13</a:t>
            </a:r>
            <a:endParaRPr lang="en-US" dirty="0"/>
          </a:p>
        </p:txBody>
      </p:sp>
      <p:sp>
        <p:nvSpPr>
          <p:cNvPr id="40" name="Footer Placeholder 3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Non-Monotonic Snapshot Isolation                                   Masoud Saeida Ardekani</a:t>
            </a:r>
            <a:endParaRPr lang="en-US" dirty="0"/>
          </a:p>
        </p:txBody>
      </p:sp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1969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</a:t>
            </a:r>
            <a:r>
              <a:rPr lang="en-US" dirty="0" smtClean="0"/>
              <a:t>-Monotonic </a:t>
            </a:r>
            <a:r>
              <a:rPr lang="en-US" dirty="0"/>
              <a:t>Snapshot </a:t>
            </a:r>
            <a:r>
              <a:rPr lang="en-US" dirty="0" smtClean="0"/>
              <a:t>Isolation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Read committed values</a:t>
            </a:r>
          </a:p>
          <a:p>
            <a:endParaRPr lang="en-US" dirty="0"/>
          </a:p>
          <a:p>
            <a:r>
              <a:rPr lang="en-US" dirty="0"/>
              <a:t>Take consistent snapshots</a:t>
            </a:r>
          </a:p>
          <a:p>
            <a:endParaRPr lang="en-US" dirty="0"/>
          </a:p>
          <a:p>
            <a:r>
              <a:rPr lang="en-US" dirty="0"/>
              <a:t>During commit time</a:t>
            </a:r>
          </a:p>
          <a:p>
            <a:pPr lvl="1"/>
            <a:r>
              <a:rPr lang="en-US" dirty="0"/>
              <a:t>Always commit </a:t>
            </a:r>
            <a:r>
              <a:rPr lang="en-US" dirty="0" smtClean="0"/>
              <a:t>queries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Commit update transaction if no concurrent write-conflicting transaction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7544" y="1825625"/>
            <a:ext cx="5181600" cy="4351338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sz="2400" dirty="0" smtClean="0"/>
              <a:t>Forward Freshness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sz="2400" dirty="0" smtClean="0"/>
              <a:t>Wait</a:t>
            </a:r>
            <a:r>
              <a:rPr lang="en-US" sz="2400" dirty="0" smtClean="0"/>
              <a:t>-Free </a:t>
            </a:r>
            <a:r>
              <a:rPr lang="en-US" sz="2400" dirty="0" smtClean="0"/>
              <a:t>Queries</a:t>
            </a:r>
          </a:p>
          <a:p>
            <a:endParaRPr lang="en-US" sz="2400" dirty="0" smtClean="0"/>
          </a:p>
          <a:p>
            <a:r>
              <a:rPr lang="en-US" sz="2400" dirty="0" smtClean="0"/>
              <a:t>Minimal Commitment Sync </a:t>
            </a:r>
            <a:r>
              <a:rPr lang="en-US" sz="2400" dirty="0"/>
              <a:t>&amp; Genuine Partial Replication</a:t>
            </a:r>
          </a:p>
        </p:txBody>
      </p:sp>
      <p:sp>
        <p:nvSpPr>
          <p:cNvPr id="5" name="Right Arrow 4"/>
          <p:cNvSpPr/>
          <p:nvPr/>
        </p:nvSpPr>
        <p:spPr>
          <a:xfrm>
            <a:off x="5931544" y="2819400"/>
            <a:ext cx="1257300" cy="2413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5931544" y="4165600"/>
            <a:ext cx="1257300" cy="2413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5936896" y="4986400"/>
            <a:ext cx="1257300" cy="2413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01/10/13</a:t>
            </a:r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Non-Monotonic Snapshot Isolation                                   Masoud Saeida Ardekani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134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Down Arrow 71"/>
          <p:cNvSpPr/>
          <p:nvPr/>
        </p:nvSpPr>
        <p:spPr>
          <a:xfrm flipV="1">
            <a:off x="604080" y="1347216"/>
            <a:ext cx="1243584" cy="48289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436" y="471393"/>
            <a:ext cx="10515600" cy="64156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Consistency Hierarchy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7793926" y="3211555"/>
            <a:ext cx="0" cy="611801"/>
          </a:xfrm>
          <a:prstGeom prst="straightConnector1">
            <a:avLst/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188364" y="1471983"/>
            <a:ext cx="40543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Strict </a:t>
            </a:r>
            <a:r>
              <a:rPr lang="en-US" sz="2000" dirty="0" err="1">
                <a:solidFill>
                  <a:schemeClr val="bg2">
                    <a:lumMod val="25000"/>
                  </a:schemeClr>
                </a:solidFill>
              </a:rPr>
              <a:t>Serializability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 (SSER)</a:t>
            </a:r>
            <a:endParaRPr lang="en-US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4778200" y="1895293"/>
            <a:ext cx="627219" cy="802271"/>
          </a:xfrm>
          <a:prstGeom prst="straightConnector1">
            <a:avLst/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591990" y="2733209"/>
            <a:ext cx="34031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Snapshot Isolation (SI)</a:t>
            </a:r>
            <a:endParaRPr lang="en-US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7223159" y="1920198"/>
            <a:ext cx="547242" cy="740256"/>
          </a:xfrm>
          <a:prstGeom prst="straightConnector1">
            <a:avLst/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550933" y="2731900"/>
            <a:ext cx="3063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chemeClr val="bg2">
                    <a:lumMod val="25000"/>
                  </a:schemeClr>
                </a:solidFill>
              </a:rPr>
              <a:t>Serializability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 (SER)</a:t>
            </a:r>
            <a:endParaRPr lang="en-US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84529" y="3887840"/>
            <a:ext cx="4052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Update </a:t>
            </a:r>
            <a:r>
              <a:rPr lang="en-US" sz="2000" dirty="0" err="1">
                <a:solidFill>
                  <a:schemeClr val="bg2">
                    <a:lumMod val="25000"/>
                  </a:schemeClr>
                </a:solidFill>
              </a:rPr>
              <a:t>Serializability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 (US)</a:t>
            </a:r>
            <a:endParaRPr lang="en-US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561148" y="3906111"/>
            <a:ext cx="4958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Parallel Snapshot Isolation (PSI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)</a:t>
            </a:r>
            <a:endParaRPr lang="en-US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4318000" y="3177861"/>
            <a:ext cx="14720" cy="685600"/>
          </a:xfrm>
          <a:prstGeom prst="straightConnector1">
            <a:avLst/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874930" y="6158763"/>
            <a:ext cx="4212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  <a:t>Read Committed</a:t>
            </a:r>
            <a:endParaRPr lang="en-US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6024575" y="5513500"/>
            <a:ext cx="2573" cy="656561"/>
          </a:xfrm>
          <a:prstGeom prst="straightConnector1">
            <a:avLst/>
          </a:prstGeom>
          <a:ln w="57150">
            <a:solidFill>
              <a:schemeClr val="bg2">
                <a:lumMod val="50000"/>
              </a:schemeClr>
            </a:solidFill>
            <a:prstDash val="sysDot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 rot="16200000">
            <a:off x="-974168" y="3723626"/>
            <a:ext cx="43706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Easy Coding and Reasoning</a:t>
            </a:r>
            <a:endParaRPr lang="en-US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4" name="Down Arrow 73"/>
          <p:cNvSpPr/>
          <p:nvPr/>
        </p:nvSpPr>
        <p:spPr>
          <a:xfrm>
            <a:off x="10332408" y="1347216"/>
            <a:ext cx="1243584" cy="48289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 rot="16200000">
            <a:off x="8933676" y="3240657"/>
            <a:ext cx="40194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Scalability &amp; Performance</a:t>
            </a:r>
            <a:endParaRPr lang="en-US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187031" y="4317998"/>
            <a:ext cx="5651500" cy="1189119"/>
            <a:chOff x="3187031" y="3791722"/>
            <a:chExt cx="5651500" cy="1189119"/>
          </a:xfrm>
        </p:grpSpPr>
        <p:sp>
          <p:nvSpPr>
            <p:cNvPr id="19" name="TextBox 18"/>
            <p:cNvSpPr txBox="1"/>
            <p:nvPr/>
          </p:nvSpPr>
          <p:spPr>
            <a:xfrm>
              <a:off x="3187031" y="4580731"/>
              <a:ext cx="56515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0000"/>
                  </a:solidFill>
                </a:rPr>
                <a:t>Non-Monotonic Snapshot Isolation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7760186" y="3791722"/>
              <a:ext cx="0" cy="748632"/>
            </a:xfrm>
            <a:prstGeom prst="straightConnector1">
              <a:avLst/>
            </a:prstGeom>
            <a:ln w="5715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H="1" flipV="1">
              <a:off x="4320270" y="3811268"/>
              <a:ext cx="291" cy="736248"/>
            </a:xfrm>
            <a:prstGeom prst="straightConnector1">
              <a:avLst/>
            </a:prstGeom>
            <a:ln w="5715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01/10/13</a:t>
            </a:r>
            <a:endParaRPr lang="en-US" dirty="0"/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>
          <a:xfrm>
            <a:off x="7287024" y="6356350"/>
            <a:ext cx="4114800" cy="365125"/>
          </a:xfrm>
        </p:spPr>
        <p:txBody>
          <a:bodyPr/>
          <a:lstStyle/>
          <a:p>
            <a:r>
              <a:rPr lang="en-US" dirty="0" smtClean="0"/>
              <a:t>Non-Monotonic Snapshot Isolation                                   </a:t>
            </a:r>
            <a:r>
              <a:rPr lang="en-US" dirty="0" err="1" smtClean="0"/>
              <a:t>Masoud</a:t>
            </a:r>
            <a:r>
              <a:rPr lang="en-US" dirty="0" smtClean="0"/>
              <a:t> </a:t>
            </a:r>
            <a:r>
              <a:rPr lang="en-US" dirty="0" err="1" smtClean="0"/>
              <a:t>Saeida</a:t>
            </a:r>
            <a:r>
              <a:rPr lang="en-US" dirty="0" smtClean="0"/>
              <a:t> </a:t>
            </a:r>
            <a:r>
              <a:rPr lang="en-US" dirty="0" err="1" smtClean="0"/>
              <a:t>Ardekani</a:t>
            </a:r>
            <a:endParaRPr lang="en-US" dirty="0"/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215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258" y="133680"/>
            <a:ext cx="10515600" cy="1042737"/>
          </a:xfrm>
        </p:spPr>
        <p:txBody>
          <a:bodyPr/>
          <a:lstStyle/>
          <a:p>
            <a:r>
              <a:rPr lang="en-US" dirty="0" smtClean="0"/>
              <a:t>Anomalies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70847" y="1226553"/>
            <a:ext cx="11073047" cy="2293682"/>
          </a:xfrm>
        </p:spPr>
        <p:txBody>
          <a:bodyPr>
            <a:normAutofit/>
          </a:bodyPr>
          <a:lstStyle/>
          <a:p>
            <a:r>
              <a:rPr lang="en-US" dirty="0" smtClean="0"/>
              <a:t>Write Skew</a:t>
            </a:r>
          </a:p>
          <a:p>
            <a:pPr lvl="1"/>
            <a:r>
              <a:rPr lang="en-US" dirty="0" smtClean="0"/>
              <a:t>Two concurrent </a:t>
            </a:r>
            <a:r>
              <a:rPr lang="en-US" dirty="0" smtClean="0"/>
              <a:t>transactions </a:t>
            </a:r>
            <a:r>
              <a:rPr lang="en-US" dirty="0" smtClean="0"/>
              <a:t>do not observe </a:t>
            </a:r>
            <a:r>
              <a:rPr lang="en-US" dirty="0" smtClean="0"/>
              <a:t>update </a:t>
            </a:r>
            <a:r>
              <a:rPr lang="en-US" dirty="0" smtClean="0"/>
              <a:t>of each </a:t>
            </a:r>
            <a:r>
              <a:rPr lang="en-US" dirty="0" smtClean="0"/>
              <a:t>other</a:t>
            </a:r>
            <a:endParaRPr lang="en-US" dirty="0" smtClean="0"/>
          </a:p>
          <a:p>
            <a:pPr lvl="1"/>
            <a:r>
              <a:rPr lang="en-US" dirty="0" smtClean="0"/>
              <a:t>Easy </a:t>
            </a:r>
            <a:r>
              <a:rPr lang="en-US" dirty="0" smtClean="0"/>
              <a:t>to solve [Cahill’08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Pack each invariant into an object</a:t>
            </a:r>
            <a:endParaRPr lang="en-US" dirty="0" smtClean="0"/>
          </a:p>
        </p:txBody>
      </p:sp>
      <p:grpSp>
        <p:nvGrpSpPr>
          <p:cNvPr id="121" name="Group 120"/>
          <p:cNvGrpSpPr/>
          <p:nvPr/>
        </p:nvGrpSpPr>
        <p:grpSpPr>
          <a:xfrm>
            <a:off x="4175696" y="3441783"/>
            <a:ext cx="3930839" cy="1993366"/>
            <a:chOff x="7424222" y="3802723"/>
            <a:chExt cx="3930839" cy="1993366"/>
          </a:xfrm>
        </p:grpSpPr>
        <p:sp>
          <p:nvSpPr>
            <p:cNvPr id="10" name="Can 9"/>
            <p:cNvSpPr/>
            <p:nvPr/>
          </p:nvSpPr>
          <p:spPr>
            <a:xfrm>
              <a:off x="7424222" y="4560829"/>
              <a:ext cx="717142" cy="553453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x=10</a:t>
              </a:r>
              <a:endParaRPr lang="en-US" dirty="0"/>
            </a:p>
          </p:txBody>
        </p:sp>
        <p:sp>
          <p:nvSpPr>
            <p:cNvPr id="11" name="Can 10"/>
            <p:cNvSpPr/>
            <p:nvPr/>
          </p:nvSpPr>
          <p:spPr>
            <a:xfrm>
              <a:off x="7446206" y="5237289"/>
              <a:ext cx="708527" cy="553453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y=10</a:t>
              </a:r>
              <a:endParaRPr lang="en-US" dirty="0"/>
            </a:p>
          </p:txBody>
        </p:sp>
        <p:sp>
          <p:nvSpPr>
            <p:cNvPr id="112" name="Can 111"/>
            <p:cNvSpPr/>
            <p:nvPr/>
          </p:nvSpPr>
          <p:spPr>
            <a:xfrm>
              <a:off x="10624550" y="4566176"/>
              <a:ext cx="717142" cy="553453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x=-5</a:t>
              </a:r>
              <a:endParaRPr lang="en-US" dirty="0"/>
            </a:p>
          </p:txBody>
        </p:sp>
        <p:sp>
          <p:nvSpPr>
            <p:cNvPr id="113" name="Can 112"/>
            <p:cNvSpPr/>
            <p:nvPr/>
          </p:nvSpPr>
          <p:spPr>
            <a:xfrm>
              <a:off x="10646534" y="5242636"/>
              <a:ext cx="708527" cy="553453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y=10</a:t>
              </a:r>
              <a:endParaRPr lang="en-US" dirty="0"/>
            </a:p>
          </p:txBody>
        </p:sp>
        <p:sp>
          <p:nvSpPr>
            <p:cNvPr id="114" name="Right Arrow 113"/>
            <p:cNvSpPr/>
            <p:nvPr/>
          </p:nvSpPr>
          <p:spPr>
            <a:xfrm>
              <a:off x="8311112" y="5053264"/>
              <a:ext cx="2169705" cy="173122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8261661" y="3802723"/>
              <a:ext cx="236623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bg2">
                      <a:lumMod val="25000"/>
                    </a:schemeClr>
                  </a:solidFill>
                </a:rPr>
                <a:t>Read (x)</a:t>
              </a:r>
            </a:p>
            <a:p>
              <a:r>
                <a:rPr lang="en-US" sz="2000" dirty="0" smtClean="0">
                  <a:solidFill>
                    <a:schemeClr val="bg2">
                      <a:lumMod val="25000"/>
                    </a:schemeClr>
                  </a:solidFill>
                </a:rPr>
                <a:t>Read (y)</a:t>
              </a:r>
            </a:p>
            <a:p>
              <a:r>
                <a:rPr lang="en-US" sz="2000" dirty="0" smtClean="0">
                  <a:solidFill>
                    <a:schemeClr val="bg2">
                      <a:lumMod val="25000"/>
                    </a:schemeClr>
                  </a:solidFill>
                </a:rPr>
                <a:t>If (</a:t>
              </a:r>
              <a:r>
                <a:rPr lang="en-US" sz="2000" dirty="0" err="1" smtClean="0">
                  <a:solidFill>
                    <a:schemeClr val="bg2">
                      <a:lumMod val="25000"/>
                    </a:schemeClr>
                  </a:solidFill>
                </a:rPr>
                <a:t>x+y</a:t>
              </a:r>
              <a:r>
                <a:rPr lang="en-US" sz="2000" dirty="0" smtClean="0">
                  <a:solidFill>
                    <a:schemeClr val="bg2">
                      <a:lumMod val="25000"/>
                    </a:schemeClr>
                  </a:solidFill>
                </a:rPr>
                <a:t>) &gt; 0</a:t>
              </a:r>
            </a:p>
            <a:p>
              <a:r>
                <a:rPr lang="en-US" sz="2000" dirty="0" smtClean="0">
                  <a:solidFill>
                    <a:schemeClr val="bg2">
                      <a:lumMod val="25000"/>
                    </a:schemeClr>
                  </a:solidFill>
                </a:rPr>
                <a:t>     Write (x,-15)</a:t>
              </a:r>
              <a:endParaRPr lang="en-US" sz="20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5005119" y="4873680"/>
            <a:ext cx="3106768" cy="1434214"/>
            <a:chOff x="8253645" y="5234620"/>
            <a:chExt cx="3106768" cy="1434214"/>
          </a:xfrm>
        </p:grpSpPr>
        <p:sp>
          <p:nvSpPr>
            <p:cNvPr id="118" name="Right Arrow 117"/>
            <p:cNvSpPr/>
            <p:nvPr/>
          </p:nvSpPr>
          <p:spPr>
            <a:xfrm>
              <a:off x="8303091" y="5245782"/>
              <a:ext cx="2169705" cy="173122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8253645" y="5345395"/>
              <a:ext cx="236623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bg2">
                      <a:lumMod val="25000"/>
                    </a:schemeClr>
                  </a:solidFill>
                </a:rPr>
                <a:t>Read (x)</a:t>
              </a:r>
            </a:p>
            <a:p>
              <a:r>
                <a:rPr lang="en-US" sz="2000" dirty="0" smtClean="0">
                  <a:solidFill>
                    <a:schemeClr val="bg2">
                      <a:lumMod val="25000"/>
                    </a:schemeClr>
                  </a:solidFill>
                </a:rPr>
                <a:t>Read (y)</a:t>
              </a:r>
            </a:p>
            <a:p>
              <a:r>
                <a:rPr lang="en-US" sz="2000" dirty="0" smtClean="0">
                  <a:solidFill>
                    <a:schemeClr val="bg2">
                      <a:lumMod val="25000"/>
                    </a:schemeClr>
                  </a:solidFill>
                </a:rPr>
                <a:t>If (</a:t>
              </a:r>
              <a:r>
                <a:rPr lang="en-US" sz="2000" dirty="0" err="1" smtClean="0">
                  <a:solidFill>
                    <a:schemeClr val="bg2">
                      <a:lumMod val="25000"/>
                    </a:schemeClr>
                  </a:solidFill>
                </a:rPr>
                <a:t>x+y</a:t>
              </a:r>
              <a:r>
                <a:rPr lang="en-US" sz="2000" dirty="0" smtClean="0">
                  <a:solidFill>
                    <a:schemeClr val="bg2">
                      <a:lumMod val="25000"/>
                    </a:schemeClr>
                  </a:solidFill>
                </a:rPr>
                <a:t>) &gt; 0</a:t>
              </a:r>
            </a:p>
            <a:p>
              <a:r>
                <a:rPr lang="en-US" sz="2000" dirty="0" smtClean="0">
                  <a:solidFill>
                    <a:schemeClr val="bg2">
                      <a:lumMod val="25000"/>
                    </a:schemeClr>
                  </a:solidFill>
                </a:rPr>
                <a:t>     Write (y,-15)</a:t>
              </a:r>
              <a:endParaRPr lang="en-US" sz="20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122" name="Can 121"/>
            <p:cNvSpPr/>
            <p:nvPr/>
          </p:nvSpPr>
          <p:spPr>
            <a:xfrm>
              <a:off x="10651886" y="5234620"/>
              <a:ext cx="708527" cy="553453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y=-5</a:t>
              </a:r>
              <a:endParaRPr lang="en-US" dirty="0"/>
            </a:p>
          </p:txBody>
        </p:sp>
      </p:grpSp>
      <p:sp>
        <p:nvSpPr>
          <p:cNvPr id="124" name="Date Placeholder 1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01/10/13</a:t>
            </a:r>
            <a:endParaRPr lang="en-US" dirty="0"/>
          </a:p>
        </p:txBody>
      </p:sp>
      <p:sp>
        <p:nvSpPr>
          <p:cNvPr id="125" name="Footer Placeholder 124"/>
          <p:cNvSpPr>
            <a:spLocks noGrp="1"/>
          </p:cNvSpPr>
          <p:nvPr>
            <p:ph type="ftr" sz="quarter" idx="11"/>
          </p:nvPr>
        </p:nvSpPr>
        <p:spPr>
          <a:xfrm>
            <a:off x="4640160" y="6356350"/>
            <a:ext cx="4114800" cy="365125"/>
          </a:xfrm>
        </p:spPr>
        <p:txBody>
          <a:bodyPr/>
          <a:lstStyle/>
          <a:p>
            <a:r>
              <a:rPr lang="en-US" dirty="0" smtClean="0"/>
              <a:t>Non-Monotonic Snapshot Isolation                                   </a:t>
            </a:r>
            <a:r>
              <a:rPr lang="en-US" dirty="0" err="1" smtClean="0"/>
              <a:t>Masoud</a:t>
            </a:r>
            <a:r>
              <a:rPr lang="en-US" dirty="0" smtClean="0"/>
              <a:t> </a:t>
            </a:r>
            <a:r>
              <a:rPr lang="en-US" dirty="0" err="1" smtClean="0"/>
              <a:t>Saeida</a:t>
            </a:r>
            <a:r>
              <a:rPr lang="en-US" dirty="0" smtClean="0"/>
              <a:t> </a:t>
            </a:r>
            <a:r>
              <a:rPr lang="en-US" dirty="0" err="1" smtClean="0"/>
              <a:t>Ardekani</a:t>
            </a:r>
            <a:endParaRPr lang="en-US" dirty="0"/>
          </a:p>
        </p:txBody>
      </p:sp>
      <p:sp>
        <p:nvSpPr>
          <p:cNvPr id="126" name="Slide Number Placeholder 1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28" name="TextBox 127"/>
          <p:cNvSpPr txBox="1"/>
          <p:nvPr/>
        </p:nvSpPr>
        <p:spPr>
          <a:xfrm>
            <a:off x="8721522" y="4623541"/>
            <a:ext cx="26550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Invariant: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x+y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&gt; 0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9671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258" y="133680"/>
            <a:ext cx="10515600" cy="1042737"/>
          </a:xfrm>
        </p:spPr>
        <p:txBody>
          <a:bodyPr/>
          <a:lstStyle/>
          <a:p>
            <a:r>
              <a:rPr lang="en-US" dirty="0" smtClean="0"/>
              <a:t>Anomalies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477269" y="1280027"/>
            <a:ext cx="11233468" cy="2293682"/>
          </a:xfrm>
        </p:spPr>
        <p:txBody>
          <a:bodyPr>
            <a:normAutofit/>
          </a:bodyPr>
          <a:lstStyle/>
          <a:p>
            <a:r>
              <a:rPr lang="en-US" dirty="0"/>
              <a:t>Real-time Violation</a:t>
            </a:r>
          </a:p>
          <a:p>
            <a:pPr lvl="1"/>
            <a:r>
              <a:rPr lang="en-US" dirty="0"/>
              <a:t>Observe the effect of a transaction, but not </a:t>
            </a:r>
            <a:r>
              <a:rPr lang="en-US" dirty="0" smtClean="0"/>
              <a:t>all </a:t>
            </a:r>
            <a:r>
              <a:rPr lang="en-US" dirty="0"/>
              <a:t>transactions preceding it in real </a:t>
            </a:r>
            <a:r>
              <a:rPr lang="en-US" dirty="0" smtClean="0"/>
              <a:t>time</a:t>
            </a:r>
          </a:p>
          <a:p>
            <a:pPr lvl="1"/>
            <a:r>
              <a:rPr lang="en-US" dirty="0" smtClean="0"/>
              <a:t>Observable in Parallel Snapshot Isolation and </a:t>
            </a:r>
            <a:r>
              <a:rPr lang="en-US" dirty="0" err="1" smtClean="0"/>
              <a:t>Serializability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7251248" y="4861426"/>
            <a:ext cx="766000" cy="7365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5539290" y="3286627"/>
            <a:ext cx="816376" cy="762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3" name="Straight Connector 52"/>
          <p:cNvCxnSpPr/>
          <p:nvPr/>
        </p:nvCxnSpPr>
        <p:spPr>
          <a:xfrm>
            <a:off x="4814038" y="5087549"/>
            <a:ext cx="387416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4" name="Can 53"/>
          <p:cNvSpPr/>
          <p:nvPr/>
        </p:nvSpPr>
        <p:spPr>
          <a:xfrm>
            <a:off x="4009931" y="3539483"/>
            <a:ext cx="300789" cy="5534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55" name="Can 54"/>
          <p:cNvSpPr/>
          <p:nvPr/>
        </p:nvSpPr>
        <p:spPr>
          <a:xfrm>
            <a:off x="4055045" y="4790767"/>
            <a:ext cx="300789" cy="5534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56" name="Straight Connector 55"/>
          <p:cNvCxnSpPr/>
          <p:nvPr/>
        </p:nvCxnSpPr>
        <p:spPr>
          <a:xfrm>
            <a:off x="4818054" y="3816210"/>
            <a:ext cx="387416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644231" y="3343891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W(1)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5904242" y="3728230"/>
            <a:ext cx="168445" cy="204537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7616054" y="4965224"/>
            <a:ext cx="168445" cy="204537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7324841" y="5198743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W(2)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61" name="Group 60"/>
          <p:cNvGrpSpPr/>
          <p:nvPr/>
        </p:nvGrpSpPr>
        <p:grpSpPr>
          <a:xfrm>
            <a:off x="4872790" y="3489826"/>
            <a:ext cx="3682999" cy="2407846"/>
            <a:chOff x="4533901" y="2413766"/>
            <a:chExt cx="3682999" cy="2407846"/>
          </a:xfrm>
        </p:grpSpPr>
        <p:sp>
          <p:nvSpPr>
            <p:cNvPr id="62" name="Freeform 61"/>
            <p:cNvSpPr/>
            <p:nvPr/>
          </p:nvSpPr>
          <p:spPr>
            <a:xfrm>
              <a:off x="4551354" y="2413766"/>
              <a:ext cx="3575448" cy="2407846"/>
            </a:xfrm>
            <a:custGeom>
              <a:avLst/>
              <a:gdLst>
                <a:gd name="connsiteX0" fmla="*/ 0 w 3575448"/>
                <a:gd name="connsiteY0" fmla="*/ 0 h 1925052"/>
                <a:gd name="connsiteX1" fmla="*/ 806116 w 3575448"/>
                <a:gd name="connsiteY1" fmla="*/ 998621 h 1925052"/>
                <a:gd name="connsiteX2" fmla="*/ 3320716 w 3575448"/>
                <a:gd name="connsiteY2" fmla="*/ 842210 h 1925052"/>
                <a:gd name="connsiteX3" fmla="*/ 3513222 w 3575448"/>
                <a:gd name="connsiteY3" fmla="*/ 1925052 h 1925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75448" h="1925052">
                  <a:moveTo>
                    <a:pt x="0" y="0"/>
                  </a:moveTo>
                  <a:cubicBezTo>
                    <a:pt x="126331" y="429126"/>
                    <a:pt x="252663" y="858253"/>
                    <a:pt x="806116" y="998621"/>
                  </a:cubicBezTo>
                  <a:cubicBezTo>
                    <a:pt x="1359569" y="1138989"/>
                    <a:pt x="2869532" y="687805"/>
                    <a:pt x="3320716" y="842210"/>
                  </a:cubicBezTo>
                  <a:cubicBezTo>
                    <a:pt x="3771900" y="996615"/>
                    <a:pt x="3479133" y="1750594"/>
                    <a:pt x="3513222" y="1925052"/>
                  </a:cubicBezTo>
                </a:path>
              </a:pathLst>
            </a:custGeom>
            <a:ln w="38100" cmpd="sng">
              <a:solidFill>
                <a:schemeClr val="accent2">
                  <a:lumMod val="75000"/>
                </a:schemeClr>
              </a:solidFill>
              <a:prstDash val="dash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4533901" y="2616967"/>
              <a:ext cx="195926" cy="22369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8026547" y="3909220"/>
              <a:ext cx="190353" cy="231746"/>
            </a:xfrm>
            <a:prstGeom prst="ellipse">
              <a:avLst/>
            </a:prstGeom>
            <a:solidFill>
              <a:srgbClr val="C55A1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5760464" y="287421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3F50"/>
                </a:solidFill>
              </a:rPr>
              <a:t>T</a:t>
            </a:r>
            <a:r>
              <a:rPr lang="en-US" baseline="-25000" dirty="0">
                <a:solidFill>
                  <a:srgbClr val="333F50"/>
                </a:solidFill>
              </a:rPr>
              <a:t>1</a:t>
            </a:r>
            <a:endParaRPr lang="en-US" dirty="0">
              <a:solidFill>
                <a:srgbClr val="333F5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488986" y="5632116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3F50"/>
                </a:solidFill>
              </a:rPr>
              <a:t>T</a:t>
            </a:r>
            <a:r>
              <a:rPr lang="en-US" baseline="-25000" dirty="0" smtClean="0">
                <a:solidFill>
                  <a:srgbClr val="333F50"/>
                </a:solidFill>
              </a:rPr>
              <a:t>2</a:t>
            </a:r>
            <a:endParaRPr lang="en-US" dirty="0">
              <a:solidFill>
                <a:srgbClr val="333F50"/>
              </a:solidFill>
            </a:endParaRP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01/10/13</a:t>
            </a:r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Non-Monotonic Snapshot Isolation                                   Masoud Saeida Ardekani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3992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258" y="133680"/>
            <a:ext cx="10515600" cy="1042737"/>
          </a:xfrm>
        </p:spPr>
        <p:txBody>
          <a:bodyPr/>
          <a:lstStyle/>
          <a:p>
            <a:r>
              <a:rPr lang="en-US" dirty="0" smtClean="0"/>
              <a:t>Anomalies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477269" y="1213184"/>
            <a:ext cx="11179994" cy="2293682"/>
          </a:xfrm>
        </p:spPr>
        <p:txBody>
          <a:bodyPr>
            <a:normAutofit/>
          </a:bodyPr>
          <a:lstStyle/>
          <a:p>
            <a:r>
              <a:rPr lang="en-US" dirty="0"/>
              <a:t>Non-Monotonic </a:t>
            </a:r>
            <a:r>
              <a:rPr lang="en-US" dirty="0" smtClean="0"/>
              <a:t>Snapshots</a:t>
            </a:r>
            <a:endParaRPr lang="en-US" dirty="0"/>
          </a:p>
          <a:p>
            <a:r>
              <a:rPr lang="en-US" dirty="0" smtClean="0"/>
              <a:t>Avoidable in case of one client</a:t>
            </a:r>
          </a:p>
          <a:p>
            <a:r>
              <a:rPr lang="en-US" dirty="0" smtClean="0"/>
              <a:t>Observable in Parallel Snapshot Isolation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489275" y="4848058"/>
            <a:ext cx="766000" cy="736599"/>
          </a:xfrm>
          <a:prstGeom prst="rect">
            <a:avLst/>
          </a:prstGeom>
          <a:solidFill>
            <a:srgbClr val="A9D1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6140853" y="3273259"/>
            <a:ext cx="816376" cy="762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4880881" y="5074181"/>
            <a:ext cx="387416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4" name="Can 33"/>
          <p:cNvSpPr/>
          <p:nvPr/>
        </p:nvSpPr>
        <p:spPr>
          <a:xfrm>
            <a:off x="4076774" y="3526115"/>
            <a:ext cx="300789" cy="5534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35" name="Can 34"/>
          <p:cNvSpPr/>
          <p:nvPr/>
        </p:nvSpPr>
        <p:spPr>
          <a:xfrm>
            <a:off x="4121888" y="4777399"/>
            <a:ext cx="300789" cy="5534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4884897" y="3802842"/>
            <a:ext cx="387416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245794" y="3330523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W(1)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6505805" y="3714862"/>
            <a:ext cx="168445" cy="204537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6854081" y="4951856"/>
            <a:ext cx="168445" cy="204537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6562868" y="5185375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W(2)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4953001" y="3489826"/>
            <a:ext cx="3682999" cy="2407846"/>
            <a:chOff x="4533901" y="2413766"/>
            <a:chExt cx="3682999" cy="2407846"/>
          </a:xfrm>
        </p:grpSpPr>
        <p:sp>
          <p:nvSpPr>
            <p:cNvPr id="42" name="Freeform 41"/>
            <p:cNvSpPr/>
            <p:nvPr/>
          </p:nvSpPr>
          <p:spPr>
            <a:xfrm>
              <a:off x="4551354" y="2413766"/>
              <a:ext cx="3575448" cy="2407846"/>
            </a:xfrm>
            <a:custGeom>
              <a:avLst/>
              <a:gdLst>
                <a:gd name="connsiteX0" fmla="*/ 0 w 3575448"/>
                <a:gd name="connsiteY0" fmla="*/ 0 h 1925052"/>
                <a:gd name="connsiteX1" fmla="*/ 806116 w 3575448"/>
                <a:gd name="connsiteY1" fmla="*/ 998621 h 1925052"/>
                <a:gd name="connsiteX2" fmla="*/ 3320716 w 3575448"/>
                <a:gd name="connsiteY2" fmla="*/ 842210 h 1925052"/>
                <a:gd name="connsiteX3" fmla="*/ 3513222 w 3575448"/>
                <a:gd name="connsiteY3" fmla="*/ 1925052 h 1925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75448" h="1925052">
                  <a:moveTo>
                    <a:pt x="0" y="0"/>
                  </a:moveTo>
                  <a:cubicBezTo>
                    <a:pt x="126331" y="429126"/>
                    <a:pt x="252663" y="858253"/>
                    <a:pt x="806116" y="998621"/>
                  </a:cubicBezTo>
                  <a:cubicBezTo>
                    <a:pt x="1359569" y="1138989"/>
                    <a:pt x="2869532" y="687805"/>
                    <a:pt x="3320716" y="842210"/>
                  </a:cubicBezTo>
                  <a:cubicBezTo>
                    <a:pt x="3771900" y="996615"/>
                    <a:pt x="3479133" y="1750594"/>
                    <a:pt x="3513222" y="1925052"/>
                  </a:cubicBezTo>
                </a:path>
              </a:pathLst>
            </a:custGeom>
            <a:ln w="38100" cmpd="sng">
              <a:solidFill>
                <a:schemeClr val="accent2">
                  <a:lumMod val="75000"/>
                </a:schemeClr>
              </a:solidFill>
              <a:prstDash val="dash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4533901" y="2616967"/>
              <a:ext cx="195926" cy="22369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8026547" y="3909220"/>
              <a:ext cx="190353" cy="231746"/>
            </a:xfrm>
            <a:prstGeom prst="ellipse">
              <a:avLst/>
            </a:prstGeom>
            <a:solidFill>
              <a:srgbClr val="C55A1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003128" y="3539958"/>
            <a:ext cx="3283829" cy="1590361"/>
            <a:chOff x="4678902" y="1032067"/>
            <a:chExt cx="2136890" cy="1808593"/>
          </a:xfrm>
        </p:grpSpPr>
        <p:sp>
          <p:nvSpPr>
            <p:cNvPr id="46" name="Freeform 45"/>
            <p:cNvSpPr/>
            <p:nvPr/>
          </p:nvSpPr>
          <p:spPr>
            <a:xfrm flipV="1">
              <a:off x="4772878" y="1032067"/>
              <a:ext cx="2002743" cy="1577132"/>
            </a:xfrm>
            <a:custGeom>
              <a:avLst/>
              <a:gdLst>
                <a:gd name="connsiteX0" fmla="*/ 0 w 3575448"/>
                <a:gd name="connsiteY0" fmla="*/ 0 h 1925052"/>
                <a:gd name="connsiteX1" fmla="*/ 806116 w 3575448"/>
                <a:gd name="connsiteY1" fmla="*/ 998621 h 1925052"/>
                <a:gd name="connsiteX2" fmla="*/ 3320716 w 3575448"/>
                <a:gd name="connsiteY2" fmla="*/ 842210 h 1925052"/>
                <a:gd name="connsiteX3" fmla="*/ 3513222 w 3575448"/>
                <a:gd name="connsiteY3" fmla="*/ 1925052 h 1925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75448" h="1925052">
                  <a:moveTo>
                    <a:pt x="0" y="0"/>
                  </a:moveTo>
                  <a:cubicBezTo>
                    <a:pt x="126331" y="429126"/>
                    <a:pt x="252663" y="858253"/>
                    <a:pt x="806116" y="998621"/>
                  </a:cubicBezTo>
                  <a:cubicBezTo>
                    <a:pt x="1359569" y="1138989"/>
                    <a:pt x="2869532" y="687805"/>
                    <a:pt x="3320716" y="842210"/>
                  </a:cubicBezTo>
                  <a:cubicBezTo>
                    <a:pt x="3771900" y="996615"/>
                    <a:pt x="3479133" y="1750594"/>
                    <a:pt x="3513222" y="1925052"/>
                  </a:cubicBezTo>
                </a:path>
              </a:pathLst>
            </a:custGeom>
            <a:ln w="28575" cmpd="sng">
              <a:solidFill>
                <a:srgbClr val="333F50"/>
              </a:solidFill>
              <a:prstDash val="dash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4678902" y="2620766"/>
              <a:ext cx="132228" cy="219894"/>
            </a:xfrm>
            <a:prstGeom prst="ellipse">
              <a:avLst/>
            </a:prstGeom>
            <a:solidFill>
              <a:srgbClr val="333F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6687123" y="1219822"/>
              <a:ext cx="128669" cy="227348"/>
            </a:xfrm>
            <a:prstGeom prst="ellipse">
              <a:avLst/>
            </a:prstGeom>
            <a:solidFill>
              <a:srgbClr val="333F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6362027" y="2860842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3F50"/>
                </a:solidFill>
              </a:rPr>
              <a:t>T</a:t>
            </a:r>
            <a:r>
              <a:rPr lang="en-US" baseline="-25000" dirty="0">
                <a:solidFill>
                  <a:srgbClr val="333F50"/>
                </a:solidFill>
              </a:rPr>
              <a:t>1</a:t>
            </a:r>
            <a:endParaRPr lang="en-US" dirty="0">
              <a:solidFill>
                <a:srgbClr val="333F5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753749" y="5618747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3F50"/>
                </a:solidFill>
              </a:rPr>
              <a:t>T</a:t>
            </a:r>
            <a:r>
              <a:rPr lang="en-US" baseline="-25000" dirty="0" smtClean="0">
                <a:solidFill>
                  <a:srgbClr val="333F50"/>
                </a:solidFill>
              </a:rPr>
              <a:t>2</a:t>
            </a:r>
            <a:endParaRPr lang="en-US" dirty="0">
              <a:solidFill>
                <a:srgbClr val="333F5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Non-Monotonic Snapshot Isolation                                   Masoud Saeida Ardekani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879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258" y="147048"/>
            <a:ext cx="10515600" cy="1042737"/>
          </a:xfrm>
        </p:spPr>
        <p:txBody>
          <a:bodyPr/>
          <a:lstStyle/>
          <a:p>
            <a:r>
              <a:rPr lang="en-US" dirty="0" smtClean="0"/>
              <a:t>Anomalies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584523"/>
              </p:ext>
            </p:extLst>
          </p:nvPr>
        </p:nvGraphicFramePr>
        <p:xfrm>
          <a:off x="593785" y="2309400"/>
          <a:ext cx="10903050" cy="265176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320524"/>
                <a:gridCol w="1430421"/>
                <a:gridCol w="1430421"/>
                <a:gridCol w="1430421"/>
                <a:gridCol w="1430421"/>
                <a:gridCol w="1430421"/>
                <a:gridCol w="1430421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Strict</a:t>
                      </a:r>
                    </a:p>
                    <a:p>
                      <a:pPr algn="ctr"/>
                      <a:r>
                        <a:rPr lang="en-US" sz="1600" b="0" dirty="0" err="1" smtClean="0"/>
                        <a:t>Serializability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Serializability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Update</a:t>
                      </a:r>
                    </a:p>
                    <a:p>
                      <a:pPr algn="ctr"/>
                      <a:r>
                        <a:rPr lang="en-US" sz="1600" b="0" dirty="0" err="1" smtClean="0"/>
                        <a:t>Serializability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Snapshot</a:t>
                      </a:r>
                    </a:p>
                    <a:p>
                      <a:pPr algn="ctr"/>
                      <a:r>
                        <a:rPr lang="en-US" sz="1600" b="0" dirty="0" smtClean="0"/>
                        <a:t>Isolation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Parallel</a:t>
                      </a:r>
                    </a:p>
                    <a:p>
                      <a:pPr algn="ctr"/>
                      <a:r>
                        <a:rPr lang="en-US" sz="1600" b="0" dirty="0" smtClean="0"/>
                        <a:t>Snapshot</a:t>
                      </a:r>
                      <a:r>
                        <a:rPr lang="en-US" sz="1600" b="0" baseline="0" dirty="0" smtClean="0"/>
                        <a:t> </a:t>
                      </a:r>
                      <a:r>
                        <a:rPr lang="en-US" sz="1600" b="0" dirty="0" smtClean="0"/>
                        <a:t>Isolation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NMSI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Write Skew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Observable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Observable</a:t>
                      </a:r>
                    </a:p>
                    <a:p>
                      <a:pPr algn="ctr"/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Observable</a:t>
                      </a:r>
                    </a:p>
                    <a:p>
                      <a:pPr algn="ctr"/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Real</a:t>
                      </a:r>
                      <a:r>
                        <a:rPr lang="en-US" dirty="0" smtClean="0"/>
                        <a:t>-Time </a:t>
                      </a:r>
                      <a:r>
                        <a:rPr lang="en-US" dirty="0" smtClean="0"/>
                        <a:t>Violation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Observable</a:t>
                      </a:r>
                    </a:p>
                    <a:p>
                      <a:pPr algn="ctr"/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Observable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Observable</a:t>
                      </a:r>
                    </a:p>
                    <a:p>
                      <a:pPr algn="ctr"/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Observable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Non-Monotonic Snapshots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Observable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Observable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Observable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Non-Monotonic Snapshot Isolation                                   Masoud Saeida Ardekani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147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8437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Execution Phase</a:t>
            </a:r>
          </a:p>
          <a:p>
            <a:pPr lvl="1"/>
            <a:r>
              <a:rPr lang="en-US" dirty="0" smtClean="0"/>
              <a:t>Execute reads using </a:t>
            </a:r>
            <a:r>
              <a:rPr lang="en-US" i="1" dirty="0" smtClean="0"/>
              <a:t>Dependence Vector</a:t>
            </a:r>
          </a:p>
          <a:p>
            <a:pPr lvl="1"/>
            <a:r>
              <a:rPr lang="en-US" dirty="0" smtClean="0"/>
              <a:t>Compute updates</a:t>
            </a:r>
          </a:p>
          <a:p>
            <a:r>
              <a:rPr lang="en-US" dirty="0" smtClean="0"/>
              <a:t>Termination Phase</a:t>
            </a:r>
          </a:p>
          <a:p>
            <a:pPr lvl="1"/>
            <a:r>
              <a:rPr lang="en-US" dirty="0" smtClean="0"/>
              <a:t>Propagate update transactions using Atomic Multicast</a:t>
            </a:r>
          </a:p>
          <a:p>
            <a:pPr lvl="1"/>
            <a:r>
              <a:rPr lang="en-US" dirty="0" smtClean="0"/>
              <a:t>Certify update transactions</a:t>
            </a:r>
            <a:endParaRPr lang="en-US" dirty="0"/>
          </a:p>
        </p:txBody>
      </p:sp>
      <p:sp>
        <p:nvSpPr>
          <p:cNvPr id="4" name="Chevron 3"/>
          <p:cNvSpPr/>
          <p:nvPr/>
        </p:nvSpPr>
        <p:spPr>
          <a:xfrm>
            <a:off x="2205787" y="4558629"/>
            <a:ext cx="3662947" cy="1310108"/>
          </a:xfrm>
          <a:prstGeom prst="chevr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Execution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hevron 4"/>
          <p:cNvSpPr/>
          <p:nvPr/>
        </p:nvSpPr>
        <p:spPr>
          <a:xfrm>
            <a:off x="5499780" y="4563975"/>
            <a:ext cx="4793911" cy="1304761"/>
          </a:xfrm>
          <a:prstGeom prst="chevr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Termination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Chevron 5"/>
          <p:cNvSpPr/>
          <p:nvPr/>
        </p:nvSpPr>
        <p:spPr>
          <a:xfrm>
            <a:off x="6096005" y="4906210"/>
            <a:ext cx="2072105" cy="601579"/>
          </a:xfrm>
          <a:prstGeom prst="chevr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Propagate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7986339" y="4911557"/>
            <a:ext cx="2072105" cy="601579"/>
          </a:xfrm>
          <a:prstGeom prst="chevr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Certify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81258" y="173784"/>
            <a:ext cx="10515600" cy="10427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Our Protocol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01/10/13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Non-Monotonic Snapshot Isolation                                   Masoud Saeida Ardekani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340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528" y="17557"/>
            <a:ext cx="10515600" cy="1325563"/>
          </a:xfrm>
        </p:spPr>
        <p:txBody>
          <a:bodyPr/>
          <a:lstStyle/>
          <a:p>
            <a:r>
              <a:rPr lang="en-US" dirty="0" smtClean="0"/>
              <a:t>Our Protocol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120349" y="3050958"/>
            <a:ext cx="8981660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333106" y="3352793"/>
            <a:ext cx="578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U.S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67652" y="4599889"/>
            <a:ext cx="975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Europe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093847" y="4296661"/>
            <a:ext cx="8981660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113725" y="1831758"/>
            <a:ext cx="8981660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78993" y="1527937"/>
            <a:ext cx="8294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Bob </a:t>
            </a:r>
          </a:p>
          <a:p>
            <a:pPr algn="ctr"/>
            <a:r>
              <a:rPr lang="en-US" dirty="0" smtClean="0"/>
              <a:t>in</a:t>
            </a:r>
            <a:r>
              <a:rPr lang="en-US" dirty="0" smtClean="0"/>
              <a:t> U.S.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353531" y="2802120"/>
            <a:ext cx="807113" cy="49277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W(1)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414590" y="4076786"/>
            <a:ext cx="725190" cy="49277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W(5)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403031" y="4075983"/>
            <a:ext cx="733463" cy="49277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W(6)</a:t>
            </a:r>
            <a:endParaRPr lang="en-US" dirty="0"/>
          </a:p>
        </p:txBody>
      </p:sp>
      <p:sp>
        <p:nvSpPr>
          <p:cNvPr id="22" name="Freeform 21"/>
          <p:cNvSpPr/>
          <p:nvPr/>
        </p:nvSpPr>
        <p:spPr>
          <a:xfrm>
            <a:off x="3236139" y="1596183"/>
            <a:ext cx="2088226" cy="3513221"/>
          </a:xfrm>
          <a:custGeom>
            <a:avLst/>
            <a:gdLst>
              <a:gd name="connsiteX0" fmla="*/ 237654 w 5678209"/>
              <a:gd name="connsiteY0" fmla="*/ 0 h 3513221"/>
              <a:gd name="connsiteX1" fmla="*/ 550476 w 5678209"/>
              <a:gd name="connsiteY1" fmla="*/ 1467852 h 3513221"/>
              <a:gd name="connsiteX2" fmla="*/ 5062318 w 5678209"/>
              <a:gd name="connsiteY2" fmla="*/ 2153652 h 3513221"/>
              <a:gd name="connsiteX3" fmla="*/ 5519518 w 5678209"/>
              <a:gd name="connsiteY3" fmla="*/ 3513221 h 3513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78209" h="3513221">
                <a:moveTo>
                  <a:pt x="237654" y="0"/>
                </a:moveTo>
                <a:cubicBezTo>
                  <a:pt x="-7991" y="554455"/>
                  <a:pt x="-253635" y="1108910"/>
                  <a:pt x="550476" y="1467852"/>
                </a:cubicBezTo>
                <a:cubicBezTo>
                  <a:pt x="1354587" y="1826794"/>
                  <a:pt x="4234144" y="1812757"/>
                  <a:pt x="5062318" y="2153652"/>
                </a:cubicBezTo>
                <a:cubicBezTo>
                  <a:pt x="5890492" y="2494547"/>
                  <a:pt x="5705005" y="3003884"/>
                  <a:pt x="5519518" y="3513221"/>
                </a:cubicBezTo>
              </a:path>
            </a:pathLst>
          </a:custGeom>
          <a:ln>
            <a:prstDash val="sys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Can 22"/>
          <p:cNvSpPr/>
          <p:nvPr/>
        </p:nvSpPr>
        <p:spPr>
          <a:xfrm>
            <a:off x="1442933" y="2737938"/>
            <a:ext cx="300789" cy="5534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4" name="Can 23"/>
          <p:cNvSpPr/>
          <p:nvPr/>
        </p:nvSpPr>
        <p:spPr>
          <a:xfrm>
            <a:off x="1442932" y="4019934"/>
            <a:ext cx="300789" cy="5534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294651" y="5871222"/>
            <a:ext cx="6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Asia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101866" y="5567994"/>
            <a:ext cx="8981660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4252207" y="4076508"/>
            <a:ext cx="806766" cy="49277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W(7)</a:t>
            </a:r>
            <a:endParaRPr lang="en-US" dirty="0"/>
          </a:p>
        </p:txBody>
      </p:sp>
      <p:sp>
        <p:nvSpPr>
          <p:cNvPr id="30" name="Can 29"/>
          <p:cNvSpPr/>
          <p:nvPr/>
        </p:nvSpPr>
        <p:spPr>
          <a:xfrm>
            <a:off x="1450951" y="5291267"/>
            <a:ext cx="300789" cy="5534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grpSp>
        <p:nvGrpSpPr>
          <p:cNvPr id="75" name="Group 74"/>
          <p:cNvGrpSpPr/>
          <p:nvPr/>
        </p:nvGrpSpPr>
        <p:grpSpPr>
          <a:xfrm>
            <a:off x="6012660" y="1121430"/>
            <a:ext cx="725017" cy="788629"/>
            <a:chOff x="5785404" y="920910"/>
            <a:chExt cx="725017" cy="788629"/>
          </a:xfrm>
        </p:grpSpPr>
        <p:sp>
          <p:nvSpPr>
            <p:cNvPr id="31" name="TextBox 30"/>
            <p:cNvSpPr txBox="1"/>
            <p:nvPr/>
          </p:nvSpPr>
          <p:spPr>
            <a:xfrm>
              <a:off x="5785404" y="920910"/>
              <a:ext cx="72501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>
                      <a:lumMod val="75000"/>
                    </a:schemeClr>
                  </a:solidFill>
                </a:rPr>
                <a:t>x+=1</a:t>
              </a:r>
            </a:p>
            <a:p>
              <a:r>
                <a:rPr lang="en-US" dirty="0" smtClean="0">
                  <a:solidFill>
                    <a:schemeClr val="tx2">
                      <a:lumMod val="75000"/>
                    </a:schemeClr>
                  </a:solidFill>
                </a:rPr>
                <a:t>y+=1</a:t>
              </a:r>
              <a:endParaRPr lang="en-US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28" name="Oval 27"/>
            <p:cNvSpPr/>
            <p:nvPr/>
          </p:nvSpPr>
          <p:spPr>
            <a:xfrm>
              <a:off x="6008218" y="1575218"/>
              <a:ext cx="122119" cy="134321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4820701" y="1442760"/>
            <a:ext cx="1260515" cy="2885076"/>
            <a:chOff x="4820701" y="1242240"/>
            <a:chExt cx="1260515" cy="2885076"/>
          </a:xfrm>
        </p:grpSpPr>
        <p:cxnSp>
          <p:nvCxnSpPr>
            <p:cNvPr id="16" name="Straight Arrow Connector 15"/>
            <p:cNvCxnSpPr/>
            <p:nvPr/>
          </p:nvCxnSpPr>
          <p:spPr>
            <a:xfrm>
              <a:off x="5080633" y="1631238"/>
              <a:ext cx="426909" cy="2496078"/>
            </a:xfrm>
            <a:prstGeom prst="straightConnector1">
              <a:avLst/>
            </a:prstGeom>
            <a:ln w="38100">
              <a:solidFill>
                <a:schemeClr val="accent1">
                  <a:lumMod val="75000"/>
                </a:schemeClr>
              </a:solidFill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V="1">
              <a:off x="5666296" y="1636273"/>
              <a:ext cx="134330" cy="2429989"/>
            </a:xfrm>
            <a:prstGeom prst="straightConnector1">
              <a:avLst/>
            </a:prstGeom>
            <a:ln w="38100">
              <a:solidFill>
                <a:schemeClr val="accent1">
                  <a:lumMod val="75000"/>
                </a:schemeClr>
              </a:solidFill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4820701" y="1242240"/>
              <a:ext cx="5549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2">
                      <a:lumMod val="75000"/>
                    </a:schemeClr>
                  </a:solidFill>
                </a:rPr>
                <a:t>R(y)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779556" y="2026243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2">
                      <a:lumMod val="75000"/>
                    </a:schemeClr>
                  </a:solidFill>
                </a:rPr>
                <a:t>7</a:t>
              </a:r>
            </a:p>
          </p:txBody>
        </p:sp>
        <p:sp>
          <p:nvSpPr>
            <p:cNvPr id="34" name="Oval 33"/>
            <p:cNvSpPr/>
            <p:nvPr/>
          </p:nvSpPr>
          <p:spPr>
            <a:xfrm>
              <a:off x="5024902" y="1568875"/>
              <a:ext cx="122119" cy="134321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3356024" y="1453626"/>
            <a:ext cx="1471001" cy="1592056"/>
            <a:chOff x="3356024" y="1253106"/>
            <a:chExt cx="1471001" cy="1592056"/>
          </a:xfrm>
        </p:grpSpPr>
        <p:cxnSp>
          <p:nvCxnSpPr>
            <p:cNvPr id="12" name="Straight Arrow Connector 11"/>
            <p:cNvCxnSpPr/>
            <p:nvPr/>
          </p:nvCxnSpPr>
          <p:spPr>
            <a:xfrm>
              <a:off x="3627780" y="1631238"/>
              <a:ext cx="450976" cy="1213924"/>
            </a:xfrm>
            <a:prstGeom prst="straightConnector1">
              <a:avLst/>
            </a:prstGeom>
            <a:ln w="38100">
              <a:solidFill>
                <a:schemeClr val="accent1">
                  <a:lumMod val="75000"/>
                </a:schemeClr>
              </a:solidFill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4152027" y="1636274"/>
              <a:ext cx="378567" cy="1184466"/>
            </a:xfrm>
            <a:prstGeom prst="straightConnector1">
              <a:avLst/>
            </a:prstGeom>
            <a:ln w="38100">
              <a:solidFill>
                <a:schemeClr val="accent1">
                  <a:lumMod val="75000"/>
                </a:schemeClr>
              </a:solidFill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3356024" y="1253106"/>
              <a:ext cx="5501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2">
                      <a:lumMod val="75000"/>
                    </a:schemeClr>
                  </a:solidFill>
                </a:rPr>
                <a:t>R(x)</a:t>
              </a:r>
              <a:endParaRPr lang="en-US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525339" y="206610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2">
                      <a:lumMod val="75000"/>
                    </a:schemeClr>
                  </a:solidFill>
                </a:rPr>
                <a:t>1</a:t>
              </a:r>
            </a:p>
          </p:txBody>
        </p:sp>
        <p:sp>
          <p:nvSpPr>
            <p:cNvPr id="35" name="Oval 34"/>
            <p:cNvSpPr/>
            <p:nvPr/>
          </p:nvSpPr>
          <p:spPr>
            <a:xfrm>
              <a:off x="3589742" y="1574743"/>
              <a:ext cx="122119" cy="134321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" name="Rectangle 48"/>
          <p:cNvSpPr/>
          <p:nvPr/>
        </p:nvSpPr>
        <p:spPr>
          <a:xfrm>
            <a:off x="2286114" y="5303754"/>
            <a:ext cx="725190" cy="49277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W(2)</a:t>
            </a:r>
            <a:endParaRPr lang="en-US" dirty="0"/>
          </a:p>
        </p:txBody>
      </p:sp>
      <p:grpSp>
        <p:nvGrpSpPr>
          <p:cNvPr id="77" name="Group 76"/>
          <p:cNvGrpSpPr/>
          <p:nvPr/>
        </p:nvGrpSpPr>
        <p:grpSpPr>
          <a:xfrm>
            <a:off x="7824301" y="2061202"/>
            <a:ext cx="949669" cy="2302793"/>
            <a:chOff x="7824301" y="1860682"/>
            <a:chExt cx="949669" cy="2302793"/>
          </a:xfrm>
        </p:grpSpPr>
        <p:sp>
          <p:nvSpPr>
            <p:cNvPr id="46" name="Oval 45"/>
            <p:cNvSpPr/>
            <p:nvPr/>
          </p:nvSpPr>
          <p:spPr>
            <a:xfrm>
              <a:off x="8212233" y="2789976"/>
              <a:ext cx="122119" cy="134321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8291362" y="4029154"/>
              <a:ext cx="122119" cy="134321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824301" y="1860682"/>
              <a:ext cx="94966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>
                      <a:lumMod val="75000"/>
                    </a:schemeClr>
                  </a:solidFill>
                </a:rPr>
                <a:t>Deliver &amp; Certify</a:t>
              </a:r>
              <a:endParaRPr lang="en-US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9109549" y="1750842"/>
            <a:ext cx="1099080" cy="2594599"/>
            <a:chOff x="9109549" y="1550322"/>
            <a:chExt cx="1099080" cy="2594599"/>
          </a:xfrm>
        </p:grpSpPr>
        <p:cxnSp>
          <p:nvCxnSpPr>
            <p:cNvPr id="57" name="Straight Arrow Connector 56"/>
            <p:cNvCxnSpPr/>
            <p:nvPr/>
          </p:nvCxnSpPr>
          <p:spPr>
            <a:xfrm>
              <a:off x="9109549" y="2832476"/>
              <a:ext cx="843116" cy="1233785"/>
            </a:xfrm>
            <a:prstGeom prst="straightConnector1">
              <a:avLst/>
            </a:prstGeom>
            <a:ln w="38100">
              <a:solidFill>
                <a:schemeClr val="accent1">
                  <a:lumMod val="75000"/>
                </a:schemeClr>
              </a:solidFill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 flipV="1">
              <a:off x="9268802" y="1624062"/>
              <a:ext cx="427414" cy="2442199"/>
            </a:xfrm>
            <a:prstGeom prst="straightConnector1">
              <a:avLst/>
            </a:prstGeom>
            <a:ln w="38100">
              <a:solidFill>
                <a:schemeClr val="accent1">
                  <a:lumMod val="75000"/>
                </a:schemeClr>
              </a:solidFill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/>
            <p:nvPr/>
          </p:nvCxnSpPr>
          <p:spPr>
            <a:xfrm flipV="1">
              <a:off x="9293225" y="1648484"/>
              <a:ext cx="659440" cy="1221101"/>
            </a:xfrm>
            <a:prstGeom prst="straightConnector1">
              <a:avLst/>
            </a:prstGeom>
            <a:ln w="38100">
              <a:solidFill>
                <a:schemeClr val="accent1">
                  <a:lumMod val="75000"/>
                </a:schemeClr>
              </a:solidFill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 flipV="1">
              <a:off x="9281014" y="2832951"/>
              <a:ext cx="464050" cy="1245522"/>
            </a:xfrm>
            <a:prstGeom prst="straightConnector1">
              <a:avLst/>
            </a:prstGeom>
            <a:ln w="38100">
              <a:solidFill>
                <a:schemeClr val="accent1">
                  <a:lumMod val="75000"/>
                </a:schemeClr>
              </a:solidFill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68" name="Oval 67"/>
            <p:cNvSpPr/>
            <p:nvPr/>
          </p:nvSpPr>
          <p:spPr>
            <a:xfrm>
              <a:off x="10086510" y="1550322"/>
              <a:ext cx="122119" cy="134321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9866696" y="2783633"/>
              <a:ext cx="122119" cy="134321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10067943" y="4010600"/>
              <a:ext cx="122119" cy="134321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4" name="TextBox 73"/>
          <p:cNvSpPr txBox="1"/>
          <p:nvPr/>
        </p:nvSpPr>
        <p:spPr>
          <a:xfrm>
            <a:off x="2985619" y="1081901"/>
            <a:ext cx="264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Ensure Forward Freshness</a:t>
            </a:r>
            <a:endParaRPr lang="en-US" dirty="0"/>
          </a:p>
        </p:txBody>
      </p:sp>
      <p:grpSp>
        <p:nvGrpSpPr>
          <p:cNvPr id="81" name="Group 80"/>
          <p:cNvGrpSpPr/>
          <p:nvPr/>
        </p:nvGrpSpPr>
        <p:grpSpPr>
          <a:xfrm>
            <a:off x="5959377" y="737804"/>
            <a:ext cx="2557461" cy="1165912"/>
            <a:chOff x="6166981" y="537284"/>
            <a:chExt cx="2557461" cy="1165912"/>
          </a:xfrm>
        </p:grpSpPr>
        <p:sp>
          <p:nvSpPr>
            <p:cNvPr id="38" name="TextBox 37"/>
            <p:cNvSpPr txBox="1"/>
            <p:nvPr/>
          </p:nvSpPr>
          <p:spPr>
            <a:xfrm>
              <a:off x="6389647" y="1146576"/>
              <a:ext cx="11438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>
                      <a:lumMod val="75000"/>
                    </a:schemeClr>
                  </a:solidFill>
                </a:rPr>
                <a:t>Commit</a:t>
              </a:r>
              <a:endParaRPr lang="en-US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6636886" y="1568875"/>
              <a:ext cx="122119" cy="134321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6166981" y="537284"/>
              <a:ext cx="25574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Ensure Wait-free Queries</a:t>
              </a:r>
              <a:endParaRPr lang="en-US" dirty="0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6142970" y="1921795"/>
            <a:ext cx="1931556" cy="3952132"/>
            <a:chOff x="5929082" y="1721275"/>
            <a:chExt cx="1931556" cy="3952132"/>
          </a:xfrm>
        </p:grpSpPr>
        <p:sp>
          <p:nvSpPr>
            <p:cNvPr id="37" name="Cloud 36"/>
            <p:cNvSpPr/>
            <p:nvPr/>
          </p:nvSpPr>
          <p:spPr>
            <a:xfrm>
              <a:off x="6032648" y="2759686"/>
              <a:ext cx="1827990" cy="1746172"/>
            </a:xfrm>
            <a:prstGeom prst="cloud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Atomic</a:t>
              </a:r>
            </a:p>
            <a:p>
              <a:pPr algn="ctr"/>
              <a:r>
                <a:rPr lang="en-US" dirty="0" smtClean="0"/>
                <a:t>Multicast</a:t>
              </a:r>
              <a:endParaRPr lang="en-US" dirty="0"/>
            </a:p>
          </p:txBody>
        </p:sp>
        <p:cxnSp>
          <p:nvCxnSpPr>
            <p:cNvPr id="40" name="Straight Arrow Connector 39"/>
            <p:cNvCxnSpPr>
              <a:stCxn id="85" idx="4"/>
              <a:endCxn id="37" idx="3"/>
            </p:cNvCxnSpPr>
            <p:nvPr/>
          </p:nvCxnSpPr>
          <p:spPr>
            <a:xfrm>
              <a:off x="6791216" y="1721275"/>
              <a:ext cx="155427" cy="1138250"/>
            </a:xfrm>
            <a:prstGeom prst="straightConnector1">
              <a:avLst/>
            </a:prstGeom>
            <a:ln w="38100">
              <a:solidFill>
                <a:schemeClr val="accent1">
                  <a:lumMod val="75000"/>
                </a:schemeClr>
              </a:solidFill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/>
          </p:nvSpPr>
          <p:spPr>
            <a:xfrm>
              <a:off x="5929082" y="4750077"/>
              <a:ext cx="1878489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Ensure </a:t>
              </a:r>
            </a:p>
            <a:p>
              <a:pPr algn="ctr"/>
              <a:r>
                <a:rPr lang="en-US" dirty="0" smtClean="0"/>
                <a:t>Genuineness &amp;</a:t>
              </a:r>
            </a:p>
            <a:p>
              <a:pPr algn="ctr"/>
              <a:r>
                <a:rPr lang="en-US" dirty="0" smtClean="0"/>
                <a:t>Min. Comm. Sync.</a:t>
              </a:r>
              <a:endParaRPr lang="en-US" dirty="0"/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6646026" y="1365175"/>
            <a:ext cx="1134387" cy="646331"/>
            <a:chOff x="6774075" y="1164655"/>
            <a:chExt cx="973966" cy="646331"/>
          </a:xfrm>
        </p:grpSpPr>
        <p:sp>
          <p:nvSpPr>
            <p:cNvPr id="84" name="TextBox 83"/>
            <p:cNvSpPr txBox="1"/>
            <p:nvPr/>
          </p:nvSpPr>
          <p:spPr>
            <a:xfrm>
              <a:off x="6774075" y="1164655"/>
              <a:ext cx="97396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>
                      <a:lumMod val="75000"/>
                    </a:schemeClr>
                  </a:solidFill>
                </a:rPr>
                <a:t>Commit</a:t>
              </a:r>
              <a:endParaRPr lang="en-US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85" name="Oval 84"/>
            <p:cNvSpPr/>
            <p:nvPr/>
          </p:nvSpPr>
          <p:spPr>
            <a:xfrm>
              <a:off x="7021314" y="1586954"/>
              <a:ext cx="122119" cy="134321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01/10/13</a:t>
            </a:r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Non-Monotonic Snapshot Isolation                                   Masoud Saeida Ardekani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615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7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Setup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838200" y="1825625"/>
            <a:ext cx="7503695" cy="4351338"/>
          </a:xfrm>
        </p:spPr>
        <p:txBody>
          <a:bodyPr/>
          <a:lstStyle/>
          <a:p>
            <a:r>
              <a:rPr lang="en-US" dirty="0" smtClean="0"/>
              <a:t>5 Sites in Grid’5000</a:t>
            </a:r>
          </a:p>
          <a:p>
            <a:endParaRPr lang="en-US" dirty="0"/>
          </a:p>
          <a:p>
            <a:r>
              <a:rPr lang="en-US" dirty="0" smtClean="0"/>
              <a:t>A group of 3 replicas in each site</a:t>
            </a:r>
          </a:p>
          <a:p>
            <a:endParaRPr lang="en-US" dirty="0"/>
          </a:p>
          <a:p>
            <a:r>
              <a:rPr lang="en-US" dirty="0" smtClean="0"/>
              <a:t>Clients distributed uniformly among sites</a:t>
            </a:r>
          </a:p>
          <a:p>
            <a:endParaRPr lang="en-US" dirty="0"/>
          </a:p>
          <a:p>
            <a:r>
              <a:rPr lang="en-US" dirty="0" smtClean="0"/>
              <a:t>Modified YCSB benchmark [Cooper’10]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7682" y="459046"/>
            <a:ext cx="3630321" cy="3711902"/>
          </a:xfrm>
          <a:prstGeom prst="rect">
            <a:avLst/>
          </a:prstGeom>
        </p:spPr>
      </p:pic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01/10/13</a:t>
            </a:r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Non-Monotonic Snapshot Isolation                                   Masoud Saeida Ardekani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953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pic>
        <p:nvPicPr>
          <p:cNvPr id="4" name="Picture 3" descr="BlankMap-World-noborders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4438" y="1453436"/>
            <a:ext cx="6837562" cy="3164325"/>
          </a:xfrm>
          <a:prstGeom prst="rect">
            <a:avLst/>
          </a:prstGeom>
        </p:spPr>
      </p:pic>
      <p:sp>
        <p:nvSpPr>
          <p:cNvPr id="5" name="Can 4"/>
          <p:cNvSpPr/>
          <p:nvPr/>
        </p:nvSpPr>
        <p:spPr>
          <a:xfrm>
            <a:off x="5648873" y="2310484"/>
            <a:ext cx="300789" cy="5534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" name="Can 5"/>
          <p:cNvSpPr/>
          <p:nvPr/>
        </p:nvSpPr>
        <p:spPr>
          <a:xfrm>
            <a:off x="8172017" y="1620661"/>
            <a:ext cx="300789" cy="5534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7" name="Can 6"/>
          <p:cNvSpPr/>
          <p:nvPr/>
        </p:nvSpPr>
        <p:spPr>
          <a:xfrm>
            <a:off x="9728179" y="2689885"/>
            <a:ext cx="300789" cy="553453"/>
          </a:xfrm>
          <a:prstGeom prst="ca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8" name="Can 7"/>
          <p:cNvSpPr/>
          <p:nvPr/>
        </p:nvSpPr>
        <p:spPr>
          <a:xfrm>
            <a:off x="10762187" y="2254425"/>
            <a:ext cx="300789" cy="553453"/>
          </a:xfrm>
          <a:prstGeom prst="ca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838200" y="1625105"/>
            <a:ext cx="10426700" cy="1698322"/>
          </a:xfrm>
        </p:spPr>
        <p:txBody>
          <a:bodyPr>
            <a:normAutofit/>
          </a:bodyPr>
          <a:lstStyle/>
          <a:p>
            <a:r>
              <a:rPr lang="en-US" dirty="0" smtClean="0"/>
              <a:t>Geo-</a:t>
            </a:r>
            <a:r>
              <a:rPr lang="en-US" dirty="0" smtClean="0"/>
              <a:t>replication for</a:t>
            </a:r>
            <a:endParaRPr lang="en-US" dirty="0" smtClean="0"/>
          </a:p>
          <a:p>
            <a:pPr lvl="1"/>
            <a:r>
              <a:rPr lang="en-US" dirty="0"/>
              <a:t>Low </a:t>
            </a:r>
            <a:r>
              <a:rPr lang="en-US" dirty="0" smtClean="0"/>
              <a:t>latency</a:t>
            </a:r>
            <a:endParaRPr lang="en-US" dirty="0" smtClean="0"/>
          </a:p>
          <a:p>
            <a:pPr lvl="1"/>
            <a:r>
              <a:rPr lang="en-US" dirty="0" smtClean="0"/>
              <a:t>Availability</a:t>
            </a:r>
            <a:endParaRPr lang="en-US" dirty="0" smtClean="0"/>
          </a:p>
          <a:p>
            <a:pPr lvl="1"/>
            <a:r>
              <a:rPr lang="en-US" dirty="0" smtClean="0"/>
              <a:t>Disaster tolerance</a:t>
            </a:r>
            <a:endParaRPr lang="en-US" dirty="0" smtClean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853650" y="350508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853647" y="4638835"/>
            <a:ext cx="10426700" cy="1942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000000"/>
                </a:solidFill>
              </a:rPr>
              <a:t>Transaction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Strong </a:t>
            </a:r>
            <a:r>
              <a:rPr lang="en-US" dirty="0" smtClean="0"/>
              <a:t>consistency: No concurrent writes to the same object</a:t>
            </a:r>
          </a:p>
          <a:p>
            <a:pPr lvl="1"/>
            <a:r>
              <a:rPr lang="en-US" dirty="0" smtClean="0"/>
              <a:t>Progress: if no conflict then commit</a:t>
            </a:r>
            <a:endParaRPr lang="en-US" dirty="0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01/10/13</a:t>
            </a:r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Non-Monotonic Snapshot Isolation                                   </a:t>
            </a:r>
            <a:r>
              <a:rPr lang="en-US" dirty="0" err="1" smtClean="0"/>
              <a:t>Masoud</a:t>
            </a:r>
            <a:r>
              <a:rPr lang="en-US" dirty="0" smtClean="0"/>
              <a:t> </a:t>
            </a:r>
            <a:r>
              <a:rPr lang="en-US" dirty="0" err="1" smtClean="0"/>
              <a:t>Saeida</a:t>
            </a:r>
            <a:r>
              <a:rPr lang="en-US" dirty="0" smtClean="0"/>
              <a:t> </a:t>
            </a:r>
            <a:r>
              <a:rPr lang="en-US" dirty="0" err="1" smtClean="0"/>
              <a:t>Ardekani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7" name="Picture 2" descr="C:\Users\t-dantay\Documents\Placeholders\user.png"/>
          <p:cNvPicPr>
            <a:picLocks noChangeAspect="1" noChangeArrowheads="1"/>
          </p:cNvPicPr>
          <p:nvPr>
            <p:custDataLst>
              <p:custData r:id="rId1"/>
            </p:custDataLst>
          </p:nvPr>
        </p:nvPicPr>
        <p:blipFill>
          <a:blip r:embed="rId6" cstate="email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2441" y="2498934"/>
            <a:ext cx="284927" cy="311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C:\Users\t-dantay\Documents\Placeholders\user.png"/>
          <p:cNvPicPr>
            <a:picLocks noChangeAspect="1" noChangeArrowheads="1"/>
          </p:cNvPicPr>
          <p:nvPr>
            <p:custDataLst>
              <p:custData r:id="rId2"/>
            </p:custDataLst>
          </p:nvPr>
        </p:nvPicPr>
        <p:blipFill>
          <a:blip r:embed="rId6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5255" y="2584500"/>
            <a:ext cx="284927" cy="311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1933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creen Shot 2013-09-26 at 11.54.58 AM.png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0701" y="1256454"/>
            <a:ext cx="8542420" cy="41551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44293"/>
            <a:ext cx="11643895" cy="1325563"/>
          </a:xfrm>
        </p:spPr>
        <p:txBody>
          <a:bodyPr/>
          <a:lstStyle/>
          <a:p>
            <a:r>
              <a:rPr lang="en-US" dirty="0" smtClean="0"/>
              <a:t>Forward Freshness &amp; </a:t>
            </a:r>
            <a:r>
              <a:rPr lang="en-US" dirty="0" smtClean="0"/>
              <a:t>Min. </a:t>
            </a:r>
            <a:r>
              <a:rPr lang="en-US" dirty="0" smtClean="0"/>
              <a:t>Comm. Sync.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793770" y="5414210"/>
            <a:ext cx="11124990" cy="958255"/>
          </a:xfrm>
        </p:spPr>
        <p:txBody>
          <a:bodyPr>
            <a:normAutofit fontScale="77500" lnSpcReduction="20000"/>
          </a:bodyPr>
          <a:lstStyle/>
          <a:p>
            <a:r>
              <a:rPr lang="en-US" sz="2400" dirty="0" smtClean="0"/>
              <a:t>4 Sites</a:t>
            </a:r>
          </a:p>
          <a:p>
            <a:r>
              <a:rPr lang="en-US" sz="2400" dirty="0" smtClean="0"/>
              <a:t>Queries: 4 Reads</a:t>
            </a:r>
          </a:p>
          <a:p>
            <a:r>
              <a:rPr lang="en-US" sz="2400" dirty="0" smtClean="0"/>
              <a:t>Updates: 2 Reads, 2 Updates</a:t>
            </a:r>
          </a:p>
          <a:p>
            <a:endParaRPr lang="en-US" sz="2400" dirty="0"/>
          </a:p>
        </p:txBody>
      </p:sp>
      <p:grpSp>
        <p:nvGrpSpPr>
          <p:cNvPr id="7" name="Group 6"/>
          <p:cNvGrpSpPr/>
          <p:nvPr/>
        </p:nvGrpSpPr>
        <p:grpSpPr>
          <a:xfrm>
            <a:off x="6162809" y="2317855"/>
            <a:ext cx="3798527" cy="458150"/>
            <a:chOff x="2710386" y="2851030"/>
            <a:chExt cx="3798527" cy="458150"/>
          </a:xfrm>
        </p:grpSpPr>
        <p:sp>
          <p:nvSpPr>
            <p:cNvPr id="3" name="Rectangle 2"/>
            <p:cNvSpPr/>
            <p:nvPr/>
          </p:nvSpPr>
          <p:spPr>
            <a:xfrm>
              <a:off x="2710386" y="2881795"/>
              <a:ext cx="1189789" cy="427385"/>
            </a:xfrm>
            <a:prstGeom prst="rect">
              <a:avLst/>
            </a:prstGeom>
            <a:noFill/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38100" cmpd="sng">
                  <a:solidFill>
                    <a:srgbClr val="FF0000"/>
                  </a:solidFill>
                </a:ln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5269163" y="2851030"/>
              <a:ext cx="1239750" cy="427385"/>
            </a:xfrm>
            <a:prstGeom prst="rect">
              <a:avLst/>
            </a:prstGeom>
            <a:noFill/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38100" cmpd="sng">
                  <a:solidFill>
                    <a:srgbClr val="FF0000"/>
                  </a:solidFill>
                </a:ln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8729547" y="3773197"/>
            <a:ext cx="2473158" cy="671605"/>
          </a:xfrm>
          <a:prstGeom prst="rect">
            <a:avLst/>
          </a:prstGeom>
          <a:noFill/>
          <a:ln w="38100" cmpd="sng"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96181" y="1417052"/>
            <a:ext cx="18582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Update Transaction Abort Ratio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28835" y="3187028"/>
            <a:ext cx="24116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Commitment Synchronization Cost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01/10/13</a:t>
            </a:r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Non-Monotonic Snapshot Isolation                                   Masoud Saeida Ardekani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481263" y="2807368"/>
            <a:ext cx="11416632" cy="25399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27" descr="Screen Shot 2013-09-26 at 11.50.33 AM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3053" y="2911695"/>
            <a:ext cx="7303881" cy="524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005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creen Shot 2013-09-26 at 11.54.58 AM.png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0701" y="1256454"/>
            <a:ext cx="8542420" cy="41551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44293"/>
            <a:ext cx="11643895" cy="1325563"/>
          </a:xfrm>
        </p:spPr>
        <p:txBody>
          <a:bodyPr/>
          <a:lstStyle/>
          <a:p>
            <a:r>
              <a:rPr lang="en-US" dirty="0" smtClean="0"/>
              <a:t>Forward Freshness &amp; </a:t>
            </a:r>
            <a:r>
              <a:rPr lang="en-US" dirty="0" smtClean="0"/>
              <a:t>Min. </a:t>
            </a:r>
            <a:r>
              <a:rPr lang="en-US" dirty="0" smtClean="0"/>
              <a:t>Comm. Sync.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729547" y="3773197"/>
            <a:ext cx="2473158" cy="671605"/>
          </a:xfrm>
          <a:prstGeom prst="rect">
            <a:avLst/>
          </a:prstGeom>
          <a:noFill/>
          <a:ln w="38100" cmpd="sng"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96181" y="1417052"/>
            <a:ext cx="18582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Update Transaction Abort Ratio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28835" y="3187028"/>
            <a:ext cx="24116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Commitment Synchronization Cost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01/10/13</a:t>
            </a:r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Non-Monotonic Snapshot Isolation                                   Masoud Saeida Ardekani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007804" y="5518477"/>
            <a:ext cx="24116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Commitment Synchronization = Cost</a:t>
            </a:r>
            <a:endParaRPr lang="en-US" dirty="0"/>
          </a:p>
        </p:txBody>
      </p:sp>
      <p:cxnSp>
        <p:nvCxnSpPr>
          <p:cNvPr id="20" name="Straight Connector 19"/>
          <p:cNvCxnSpPr>
            <a:stCxn id="18" idx="3"/>
          </p:cNvCxnSpPr>
          <p:nvPr/>
        </p:nvCxnSpPr>
        <p:spPr>
          <a:xfrm>
            <a:off x="8419434" y="5980142"/>
            <a:ext cx="3037303" cy="3635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285783" y="5430249"/>
            <a:ext cx="309076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Termination latency in</a:t>
            </a:r>
          </a:p>
          <a:p>
            <a:pPr algn="ctr"/>
            <a:r>
              <a:rPr lang="en-US" sz="1600" dirty="0" smtClean="0"/>
              <a:t>the experiment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8344607" y="6023793"/>
            <a:ext cx="309076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Termination latency in </a:t>
            </a:r>
          </a:p>
          <a:p>
            <a:pPr algn="ctr"/>
            <a:r>
              <a:rPr lang="en-US" sz="1600" dirty="0" smtClean="0"/>
              <a:t>solo execution</a:t>
            </a:r>
            <a:endParaRPr lang="en-US" sz="1600" dirty="0"/>
          </a:p>
        </p:txBody>
      </p:sp>
      <p:grpSp>
        <p:nvGrpSpPr>
          <p:cNvPr id="19" name="Group 18"/>
          <p:cNvGrpSpPr/>
          <p:nvPr/>
        </p:nvGrpSpPr>
        <p:grpSpPr>
          <a:xfrm>
            <a:off x="6162809" y="2317855"/>
            <a:ext cx="3798527" cy="458150"/>
            <a:chOff x="2710386" y="2851030"/>
            <a:chExt cx="3798527" cy="458150"/>
          </a:xfrm>
        </p:grpSpPr>
        <p:sp>
          <p:nvSpPr>
            <p:cNvPr id="21" name="Rectangle 20"/>
            <p:cNvSpPr/>
            <p:nvPr/>
          </p:nvSpPr>
          <p:spPr>
            <a:xfrm>
              <a:off x="2710386" y="2881795"/>
              <a:ext cx="1189789" cy="427385"/>
            </a:xfrm>
            <a:prstGeom prst="rect">
              <a:avLst/>
            </a:prstGeom>
            <a:noFill/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38100" cmpd="sng">
                  <a:solidFill>
                    <a:srgbClr val="FF0000"/>
                  </a:solidFill>
                </a:ln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269163" y="2851030"/>
              <a:ext cx="1239750" cy="427385"/>
            </a:xfrm>
            <a:prstGeom prst="rect">
              <a:avLst/>
            </a:prstGeom>
            <a:noFill/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38100" cmpd="sng">
                  <a:solidFill>
                    <a:srgbClr val="FF0000"/>
                  </a:solidFill>
                </a:ln>
              </a:endParaRPr>
            </a:p>
          </p:txBody>
        </p:sp>
      </p:grpSp>
      <p:sp>
        <p:nvSpPr>
          <p:cNvPr id="24" name="Content Placeholder 2"/>
          <p:cNvSpPr txBox="1">
            <a:spLocks/>
          </p:cNvSpPr>
          <p:nvPr/>
        </p:nvSpPr>
        <p:spPr>
          <a:xfrm>
            <a:off x="793770" y="5414210"/>
            <a:ext cx="11124990" cy="958255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smtClean="0"/>
              <a:t>4 Sites</a:t>
            </a:r>
          </a:p>
          <a:p>
            <a:r>
              <a:rPr lang="en-US" sz="2400" smtClean="0"/>
              <a:t>Queries: 4 Reads</a:t>
            </a:r>
          </a:p>
          <a:p>
            <a:r>
              <a:rPr lang="en-US" sz="2400" smtClean="0"/>
              <a:t>Updates: 2 Reads, 2 Updates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16058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creen Shot 2013-09-26 at 12.32.21 PM.png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3370" y="913590"/>
            <a:ext cx="7660082" cy="534169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737" y="4189"/>
            <a:ext cx="11389895" cy="1325563"/>
          </a:xfrm>
        </p:spPr>
        <p:txBody>
          <a:bodyPr/>
          <a:lstStyle/>
          <a:p>
            <a:r>
              <a:rPr lang="en-US" dirty="0" smtClean="0"/>
              <a:t>Wait-free Queries &amp; Genuine Partial Rep.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996957" y="1454383"/>
            <a:ext cx="2900938" cy="481113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90% Queries</a:t>
            </a:r>
          </a:p>
          <a:p>
            <a:r>
              <a:rPr lang="en-US" sz="2000" dirty="0" smtClean="0"/>
              <a:t>10% Updates</a:t>
            </a:r>
          </a:p>
          <a:p>
            <a:r>
              <a:rPr lang="en-US" sz="2000" dirty="0" smtClean="0"/>
              <a:t>Queries: 4 Reads</a:t>
            </a:r>
          </a:p>
          <a:p>
            <a:r>
              <a:rPr lang="en-US" sz="2000" dirty="0" smtClean="0"/>
              <a:t>Update: 4 Reads, 1 Update</a:t>
            </a:r>
          </a:p>
          <a:p>
            <a:endParaRPr lang="en-US" sz="2400" dirty="0"/>
          </a:p>
        </p:txBody>
      </p:sp>
      <p:grpSp>
        <p:nvGrpSpPr>
          <p:cNvPr id="10" name="Group 9"/>
          <p:cNvGrpSpPr/>
          <p:nvPr/>
        </p:nvGrpSpPr>
        <p:grpSpPr>
          <a:xfrm>
            <a:off x="2152316" y="4897999"/>
            <a:ext cx="5816428" cy="434411"/>
            <a:chOff x="2152316" y="4897999"/>
            <a:chExt cx="5816428" cy="434411"/>
          </a:xfrm>
        </p:grpSpPr>
        <p:sp>
          <p:nvSpPr>
            <p:cNvPr id="3" name="Rectangle 2"/>
            <p:cNvSpPr/>
            <p:nvPr/>
          </p:nvSpPr>
          <p:spPr>
            <a:xfrm>
              <a:off x="3542631" y="4897999"/>
              <a:ext cx="331067" cy="415174"/>
            </a:xfrm>
            <a:prstGeom prst="rect">
              <a:avLst/>
            </a:prstGeom>
            <a:noFill/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152316" y="4907341"/>
              <a:ext cx="365950" cy="415174"/>
            </a:xfrm>
            <a:prstGeom prst="rect">
              <a:avLst/>
            </a:prstGeom>
            <a:noFill/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4866105" y="4917236"/>
              <a:ext cx="350331" cy="415174"/>
            </a:xfrm>
            <a:prstGeom prst="rect">
              <a:avLst/>
            </a:prstGeom>
            <a:noFill/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229683" y="4912050"/>
              <a:ext cx="356221" cy="415174"/>
            </a:xfrm>
            <a:prstGeom prst="rect">
              <a:avLst/>
            </a:prstGeom>
            <a:noFill/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646738" y="4904551"/>
              <a:ext cx="322006" cy="415174"/>
            </a:xfrm>
            <a:prstGeom prst="rect">
              <a:avLst/>
            </a:prstGeom>
            <a:noFill/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240672" y="1831474"/>
            <a:ext cx="4905391" cy="2463660"/>
            <a:chOff x="3240672" y="1831474"/>
            <a:chExt cx="4905391" cy="2463660"/>
          </a:xfrm>
        </p:grpSpPr>
        <p:cxnSp>
          <p:nvCxnSpPr>
            <p:cNvPr id="12" name="Straight Arrow Connector 11"/>
            <p:cNvCxnSpPr/>
            <p:nvPr/>
          </p:nvCxnSpPr>
          <p:spPr>
            <a:xfrm>
              <a:off x="8084482" y="1831474"/>
              <a:ext cx="0" cy="1564105"/>
            </a:xfrm>
            <a:prstGeom prst="straightConnector1">
              <a:avLst/>
            </a:prstGeom>
            <a:ln w="38100" cmpd="sng">
              <a:solidFill>
                <a:schemeClr val="tx2">
                  <a:lumMod val="75000"/>
                </a:schemeClr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25042" y="2545272"/>
              <a:ext cx="72102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tx2">
                      <a:lumMod val="75000"/>
                    </a:schemeClr>
                  </a:solidFill>
                </a:rPr>
                <a:t>91%</a:t>
              </a:r>
              <a:endParaRPr lang="en-US" sz="24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6698831" y="2499902"/>
              <a:ext cx="0" cy="1096238"/>
            </a:xfrm>
            <a:prstGeom prst="straightConnector1">
              <a:avLst/>
            </a:prstGeom>
            <a:ln w="38100" cmpd="sng">
              <a:solidFill>
                <a:schemeClr val="tx2">
                  <a:lumMod val="75000"/>
                </a:schemeClr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6002755" y="2778004"/>
              <a:ext cx="72102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tx2">
                      <a:lumMod val="75000"/>
                    </a:schemeClr>
                  </a:solidFill>
                </a:rPr>
                <a:t>71%</a:t>
              </a:r>
              <a:endParaRPr lang="en-US" sz="24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5328843" y="3340787"/>
              <a:ext cx="0" cy="573442"/>
            </a:xfrm>
            <a:prstGeom prst="straightConnector1">
              <a:avLst/>
            </a:prstGeom>
            <a:ln w="38100" cmpd="sng">
              <a:solidFill>
                <a:schemeClr val="tx2">
                  <a:lumMod val="75000"/>
                </a:schemeClr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4535074" y="3352523"/>
              <a:ext cx="71666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tx2">
                      <a:lumMod val="75000"/>
                    </a:schemeClr>
                  </a:solidFill>
                </a:rPr>
                <a:t>33%</a:t>
              </a:r>
              <a:endParaRPr lang="en-US" sz="24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3968055" y="3937975"/>
              <a:ext cx="12211" cy="354119"/>
            </a:xfrm>
            <a:prstGeom prst="straightConnector1">
              <a:avLst/>
            </a:prstGeom>
            <a:ln w="38100" cmpd="sng">
              <a:solidFill>
                <a:schemeClr val="tx2">
                  <a:lumMod val="75000"/>
                </a:schemeClr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3240672" y="3833469"/>
              <a:ext cx="71666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tx2">
                      <a:lumMod val="75000"/>
                    </a:schemeClr>
                  </a:solidFill>
                </a:rPr>
                <a:t>20%</a:t>
              </a:r>
              <a:endParaRPr lang="en-US" sz="24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01/10/13</a:t>
            </a:r>
            <a:endParaRPr lang="en-US" dirty="0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Non-Monotonic Snapshot Isolation                                   </a:t>
            </a:r>
            <a:r>
              <a:rPr lang="en-US" dirty="0" err="1" smtClean="0"/>
              <a:t>Masoud</a:t>
            </a:r>
            <a:r>
              <a:rPr lang="en-US" dirty="0" smtClean="0"/>
              <a:t> </a:t>
            </a:r>
            <a:r>
              <a:rPr lang="en-US" dirty="0" err="1" smtClean="0"/>
              <a:t>Saeida</a:t>
            </a:r>
            <a:r>
              <a:rPr lang="en-US" dirty="0" smtClean="0"/>
              <a:t> </a:t>
            </a:r>
            <a:r>
              <a:rPr lang="en-US" dirty="0" err="1" smtClean="0"/>
              <a:t>Ardekani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754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Four scalability properties:</a:t>
            </a:r>
          </a:p>
          <a:p>
            <a:pPr lvl="1"/>
            <a:r>
              <a:rPr lang="en-US" dirty="0" smtClean="0"/>
              <a:t>Wait-free queries</a:t>
            </a:r>
          </a:p>
          <a:p>
            <a:pPr lvl="1"/>
            <a:r>
              <a:rPr lang="en-US" dirty="0" smtClean="0"/>
              <a:t>Forward freshness</a:t>
            </a:r>
          </a:p>
          <a:p>
            <a:pPr lvl="1"/>
            <a:r>
              <a:rPr lang="en-US" dirty="0" smtClean="0"/>
              <a:t>Genuine partial replication</a:t>
            </a:r>
          </a:p>
          <a:p>
            <a:pPr lvl="1"/>
            <a:r>
              <a:rPr lang="en-US" dirty="0" smtClean="0"/>
              <a:t>Minimal commitment synchronization</a:t>
            </a:r>
          </a:p>
          <a:p>
            <a:pPr lvl="1"/>
            <a:endParaRPr lang="en-US" dirty="0"/>
          </a:p>
          <a:p>
            <a:r>
              <a:rPr lang="en-US" dirty="0" smtClean="0"/>
              <a:t>Non-Monotonic Snapshot </a:t>
            </a:r>
            <a:r>
              <a:rPr lang="en-US" dirty="0" smtClean="0"/>
              <a:t>Isolation</a:t>
            </a:r>
          </a:p>
          <a:p>
            <a:pPr lvl="1"/>
            <a:r>
              <a:rPr lang="en-US" dirty="0" smtClean="0"/>
              <a:t>Satisfying four properties</a:t>
            </a:r>
          </a:p>
          <a:p>
            <a:pPr lvl="1"/>
            <a:r>
              <a:rPr lang="en-US" dirty="0" smtClean="0"/>
              <a:t>Between 2 to 14 times faster than other strong consistencies</a:t>
            </a:r>
          </a:p>
          <a:p>
            <a:pPr lvl="1"/>
            <a:r>
              <a:rPr lang="en-US" dirty="0"/>
              <a:t>No new </a:t>
            </a:r>
            <a:r>
              <a:rPr lang="en-US" dirty="0" smtClean="0"/>
              <a:t>anomaly compared to Parallel Snapshot Isolation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01/10/13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Non-Monotonic Snapshot Isolation                                   Masoud Saeida Ardekani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8138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Throughput vs. Latency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77324" y="1721751"/>
            <a:ext cx="3541435" cy="481113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4 Sites</a:t>
            </a:r>
          </a:p>
          <a:p>
            <a:r>
              <a:rPr lang="en-US" sz="2000" dirty="0" smtClean="0"/>
              <a:t>Lower: 90% Queries, 10% Updates</a:t>
            </a:r>
          </a:p>
          <a:p>
            <a:r>
              <a:rPr lang="en-US" sz="2000" dirty="0" smtClean="0"/>
              <a:t>Upper: 70</a:t>
            </a:r>
            <a:r>
              <a:rPr lang="en-US" sz="2000" dirty="0"/>
              <a:t>% Queries, </a:t>
            </a:r>
            <a:r>
              <a:rPr lang="en-US" sz="2000" dirty="0" smtClean="0"/>
              <a:t>30</a:t>
            </a:r>
            <a:r>
              <a:rPr lang="en-US" sz="2000" dirty="0"/>
              <a:t>% </a:t>
            </a:r>
            <a:r>
              <a:rPr lang="en-US" sz="2000" dirty="0" smtClean="0"/>
              <a:t>Updates</a:t>
            </a:r>
          </a:p>
          <a:p>
            <a:r>
              <a:rPr lang="en-US" sz="2000" dirty="0" smtClean="0"/>
              <a:t>Queries: 2 Reads</a:t>
            </a:r>
          </a:p>
          <a:p>
            <a:r>
              <a:rPr lang="en-US" sz="2000" dirty="0" smtClean="0"/>
              <a:t>Update: 1 Reads, 1 Update</a:t>
            </a:r>
          </a:p>
          <a:p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1636387" y="1807227"/>
            <a:ext cx="5202246" cy="98909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Screen Shot 2013-09-26 at 12.48.57 PM.p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7228" y="1363579"/>
            <a:ext cx="6717193" cy="4680235"/>
          </a:xfrm>
          <a:prstGeom prst="rect">
            <a:avLst/>
          </a:prstGeom>
        </p:spPr>
      </p:pic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01/10/13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Non-Monotonic Snapshot Isolation                                   Masoud Saeida Ardekani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79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Genuine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Partial Replication (GPR) </a:t>
            </a:r>
            <a:r>
              <a:rPr lang="en-US" sz="3600" dirty="0" smtClean="0"/>
              <a:t>[Schiper’10]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971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Full Replication</a:t>
            </a:r>
          </a:p>
          <a:p>
            <a:pPr lvl="1"/>
            <a:r>
              <a:rPr lang="en-US" dirty="0" smtClean="0"/>
              <a:t>Every replica must perform all updates</a:t>
            </a:r>
          </a:p>
          <a:p>
            <a:pPr lvl="1"/>
            <a:r>
              <a:rPr lang="en-US" dirty="0" smtClean="0"/>
              <a:t>Not scalable</a:t>
            </a:r>
          </a:p>
          <a:p>
            <a:pPr lvl="1"/>
            <a:endParaRPr lang="en-US" dirty="0"/>
          </a:p>
          <a:p>
            <a:r>
              <a:rPr lang="en-US" dirty="0" smtClean="0"/>
              <a:t>Partial Replication</a:t>
            </a:r>
          </a:p>
          <a:p>
            <a:pPr lvl="1"/>
            <a:r>
              <a:rPr lang="en-US" dirty="0" smtClean="0"/>
              <a:t>Addresses full replication issue</a:t>
            </a:r>
          </a:p>
          <a:p>
            <a:pPr lvl="1"/>
            <a:r>
              <a:rPr lang="en-US" dirty="0" smtClean="0"/>
              <a:t>Protocols still rely on system-wide consensus/communication</a:t>
            </a:r>
          </a:p>
          <a:p>
            <a:pPr lvl="1"/>
            <a:endParaRPr lang="en-US" dirty="0"/>
          </a:p>
          <a:p>
            <a:r>
              <a:rPr lang="en-US" dirty="0" smtClean="0"/>
              <a:t>Genuine Partial Replication</a:t>
            </a:r>
          </a:p>
          <a:p>
            <a:pPr lvl="1"/>
            <a:r>
              <a:rPr lang="en-US" dirty="0" smtClean="0"/>
              <a:t>Only replicas of objects accessed or modified inside the transaction communicate with each other</a:t>
            </a:r>
          </a:p>
          <a:p>
            <a:pPr lvl="1"/>
            <a:r>
              <a:rPr lang="en-US" dirty="0" smtClean="0"/>
              <a:t>Non-conflicting transactions do not interfere with each other</a:t>
            </a:r>
          </a:p>
          <a:p>
            <a:pPr lvl="1"/>
            <a:r>
              <a:rPr lang="en-US" dirty="0" smtClean="0"/>
              <a:t>Intrinsic parallelism of workloads can be exploited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01/10/13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Non-Monotonic Snapshot Isolation                                   Masoud Saeida Ardekani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1322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7633387" y="5788063"/>
            <a:ext cx="4184297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Can 4"/>
          <p:cNvSpPr/>
          <p:nvPr/>
        </p:nvSpPr>
        <p:spPr>
          <a:xfrm>
            <a:off x="6702350" y="4814821"/>
            <a:ext cx="717142" cy="5534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x=10</a:t>
            </a:r>
            <a:endParaRPr lang="en-US" dirty="0"/>
          </a:p>
        </p:txBody>
      </p:sp>
      <p:sp>
        <p:nvSpPr>
          <p:cNvPr id="6" name="Can 5"/>
          <p:cNvSpPr/>
          <p:nvPr/>
        </p:nvSpPr>
        <p:spPr>
          <a:xfrm>
            <a:off x="6724334" y="5491281"/>
            <a:ext cx="708527" cy="5534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y=10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633387" y="5091548"/>
            <a:ext cx="421103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927459" y="3924071"/>
            <a:ext cx="909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W(-15)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89989" y="6488668"/>
            <a:ext cx="909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W(-15)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7625366" y="4334895"/>
            <a:ext cx="419231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630714" y="6465825"/>
            <a:ext cx="4213707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7811169" y="4334521"/>
            <a:ext cx="343568" cy="758847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8248316" y="4344737"/>
            <a:ext cx="254000" cy="748632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609767" y="3926943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R(x)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334833" y="4494966"/>
            <a:ext cx="440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10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9099881" y="4353237"/>
            <a:ext cx="391693" cy="1421921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751431" y="3945659"/>
            <a:ext cx="618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R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(y)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703755" y="4446840"/>
            <a:ext cx="440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10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9545048" y="4358105"/>
            <a:ext cx="227263" cy="1390316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0129254" y="4339868"/>
            <a:ext cx="343568" cy="758847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7793789" y="5788526"/>
            <a:ext cx="307474" cy="641685"/>
          </a:xfrm>
          <a:prstGeom prst="straightConnector1">
            <a:avLst/>
          </a:prstGeom>
          <a:ln w="38100" cmpd="sng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8204200" y="5797025"/>
            <a:ext cx="204537" cy="619817"/>
          </a:xfrm>
          <a:prstGeom prst="straightConnector1">
            <a:avLst/>
          </a:prstGeom>
          <a:ln w="38100" cmpd="sng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8622632" y="5178926"/>
            <a:ext cx="312821" cy="1264653"/>
          </a:xfrm>
          <a:prstGeom prst="straightConnector1">
            <a:avLst/>
          </a:prstGeom>
          <a:ln w="38100" cmpd="sng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8984917" y="5147321"/>
            <a:ext cx="266030" cy="1296258"/>
          </a:xfrm>
          <a:prstGeom prst="straightConnector1">
            <a:avLst/>
          </a:prstGeom>
          <a:ln w="38100" cmpd="sng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615115" y="6395092"/>
            <a:ext cx="618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R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(y)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342357" y="6461931"/>
            <a:ext cx="618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R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(x)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10138610" y="5820612"/>
            <a:ext cx="307474" cy="641685"/>
          </a:xfrm>
          <a:prstGeom prst="straightConnector1">
            <a:avLst/>
          </a:prstGeom>
          <a:ln w="38100" cmpd="sng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206497" y="5797050"/>
            <a:ext cx="440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10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134265" y="5882607"/>
            <a:ext cx="440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10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029118" y="3995371"/>
            <a:ext cx="429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333F50"/>
                </a:solidFill>
              </a:rPr>
              <a:t>T</a:t>
            </a:r>
            <a:r>
              <a:rPr lang="en-US" sz="2400" baseline="-25000" dirty="0" smtClean="0">
                <a:solidFill>
                  <a:srgbClr val="333F50"/>
                </a:solidFill>
              </a:rPr>
              <a:t>1</a:t>
            </a:r>
            <a:endParaRPr lang="en-US" sz="2400" dirty="0">
              <a:solidFill>
                <a:srgbClr val="333F5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29118" y="6227898"/>
            <a:ext cx="429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333F50"/>
                </a:solidFill>
              </a:rPr>
              <a:t>T</a:t>
            </a:r>
            <a:r>
              <a:rPr lang="en-US" sz="2400" baseline="-25000" dirty="0" smtClean="0">
                <a:solidFill>
                  <a:srgbClr val="333F50"/>
                </a:solidFill>
              </a:rPr>
              <a:t>2</a:t>
            </a:r>
            <a:endParaRPr lang="en-US" sz="2400" dirty="0">
              <a:solidFill>
                <a:srgbClr val="333F50"/>
              </a:solidFill>
            </a:endParaRPr>
          </a:p>
        </p:txBody>
      </p:sp>
      <p:sp>
        <p:nvSpPr>
          <p:cNvPr id="32" name="Date Placeholder 3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01/10/13</a:t>
            </a:r>
            <a:endParaRPr lang="en-US" dirty="0"/>
          </a:p>
        </p:txBody>
      </p:sp>
      <p:sp>
        <p:nvSpPr>
          <p:cNvPr id="33" name="Footer Placeholder 3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Non-Monotonic Snapshot Isolation                                   Masoud Saeida Ardekani</a:t>
            </a:r>
            <a:endParaRPr lang="en-US" dirty="0"/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057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Down Arrow 71"/>
          <p:cNvSpPr/>
          <p:nvPr/>
        </p:nvSpPr>
        <p:spPr>
          <a:xfrm flipV="1">
            <a:off x="604080" y="1347216"/>
            <a:ext cx="1243584" cy="48289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436" y="471393"/>
            <a:ext cx="10515600" cy="64156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Consistency Hierarchy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7793926" y="3211555"/>
            <a:ext cx="0" cy="611801"/>
          </a:xfrm>
          <a:prstGeom prst="straightConnector1">
            <a:avLst/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188364" y="1471983"/>
            <a:ext cx="40543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Strict </a:t>
            </a:r>
            <a:r>
              <a:rPr lang="en-US" sz="2000" dirty="0" err="1">
                <a:solidFill>
                  <a:schemeClr val="bg2">
                    <a:lumMod val="25000"/>
                  </a:schemeClr>
                </a:solidFill>
              </a:rPr>
              <a:t>Serializability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 (SSER)</a:t>
            </a:r>
            <a:endParaRPr lang="en-US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4778200" y="1895293"/>
            <a:ext cx="627219" cy="802271"/>
          </a:xfrm>
          <a:prstGeom prst="straightConnector1">
            <a:avLst/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591990" y="2733209"/>
            <a:ext cx="34031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Snapshot Isolation (SI)</a:t>
            </a:r>
            <a:endParaRPr lang="en-US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7223159" y="1920198"/>
            <a:ext cx="547242" cy="740256"/>
          </a:xfrm>
          <a:prstGeom prst="straightConnector1">
            <a:avLst/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550933" y="2731900"/>
            <a:ext cx="3063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chemeClr val="bg2">
                    <a:lumMod val="25000"/>
                  </a:schemeClr>
                </a:solidFill>
              </a:rPr>
              <a:t>Serializability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 (SER)</a:t>
            </a:r>
            <a:endParaRPr lang="en-US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84529" y="3887840"/>
            <a:ext cx="4052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Update </a:t>
            </a:r>
            <a:r>
              <a:rPr lang="en-US" sz="2000" dirty="0" err="1">
                <a:solidFill>
                  <a:schemeClr val="bg2">
                    <a:lumMod val="25000"/>
                  </a:schemeClr>
                </a:solidFill>
              </a:rPr>
              <a:t>Serializability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 (US)</a:t>
            </a:r>
            <a:endParaRPr lang="en-US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561148" y="3906111"/>
            <a:ext cx="4958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Parallel Snapshot Isolation (PSI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)</a:t>
            </a:r>
            <a:endParaRPr lang="en-US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4318000" y="3177861"/>
            <a:ext cx="14720" cy="685600"/>
          </a:xfrm>
          <a:prstGeom prst="straightConnector1">
            <a:avLst/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874930" y="6158763"/>
            <a:ext cx="4212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  <a:t>Read Committed</a:t>
            </a:r>
            <a:endParaRPr lang="en-US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6024575" y="5513500"/>
            <a:ext cx="2573" cy="656561"/>
          </a:xfrm>
          <a:prstGeom prst="straightConnector1">
            <a:avLst/>
          </a:prstGeom>
          <a:ln w="57150">
            <a:solidFill>
              <a:schemeClr val="bg2">
                <a:lumMod val="50000"/>
              </a:schemeClr>
            </a:solidFill>
            <a:prstDash val="sysDot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 rot="16200000">
            <a:off x="-974168" y="3723626"/>
            <a:ext cx="43706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Easy Coding and Reasoning</a:t>
            </a:r>
            <a:endParaRPr lang="en-US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4" name="Down Arrow 73"/>
          <p:cNvSpPr/>
          <p:nvPr/>
        </p:nvSpPr>
        <p:spPr>
          <a:xfrm>
            <a:off x="10332408" y="1347216"/>
            <a:ext cx="1243584" cy="48289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 rot="16200000">
            <a:off x="8933676" y="3240657"/>
            <a:ext cx="40194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Scalability &amp; Performance</a:t>
            </a:r>
            <a:endParaRPr lang="en-US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187031" y="4317998"/>
            <a:ext cx="5651500" cy="1189119"/>
            <a:chOff x="3187031" y="3791722"/>
            <a:chExt cx="5651500" cy="1189119"/>
          </a:xfrm>
        </p:grpSpPr>
        <p:sp>
          <p:nvSpPr>
            <p:cNvPr id="19" name="TextBox 18"/>
            <p:cNvSpPr txBox="1"/>
            <p:nvPr/>
          </p:nvSpPr>
          <p:spPr>
            <a:xfrm>
              <a:off x="3187031" y="4580731"/>
              <a:ext cx="56515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0000"/>
                  </a:solidFill>
                </a:rPr>
                <a:t>Non-Monotonic Snapshot Isolation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7760186" y="3791722"/>
              <a:ext cx="0" cy="748632"/>
            </a:xfrm>
            <a:prstGeom prst="straightConnector1">
              <a:avLst/>
            </a:prstGeom>
            <a:ln w="5715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H="1" flipV="1">
              <a:off x="4320270" y="3811268"/>
              <a:ext cx="291" cy="736248"/>
            </a:xfrm>
            <a:prstGeom prst="straightConnector1">
              <a:avLst/>
            </a:prstGeom>
            <a:ln w="5715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01/10/13</a:t>
            </a:r>
            <a:endParaRPr lang="en-US" dirty="0"/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>
          <a:xfrm>
            <a:off x="7287024" y="6356350"/>
            <a:ext cx="4114800" cy="365125"/>
          </a:xfrm>
        </p:spPr>
        <p:txBody>
          <a:bodyPr/>
          <a:lstStyle/>
          <a:p>
            <a:r>
              <a:rPr lang="en-US" dirty="0" smtClean="0"/>
              <a:t>Non-Monotonic Snapshot Isolation                                   </a:t>
            </a:r>
            <a:r>
              <a:rPr lang="en-US" dirty="0" err="1" smtClean="0"/>
              <a:t>Masoud</a:t>
            </a:r>
            <a:r>
              <a:rPr lang="en-US" dirty="0" smtClean="0"/>
              <a:t> </a:t>
            </a:r>
            <a:r>
              <a:rPr lang="en-US" dirty="0" err="1" smtClean="0"/>
              <a:t>Saeida</a:t>
            </a:r>
            <a:r>
              <a:rPr lang="en-US" dirty="0" smtClean="0"/>
              <a:t> </a:t>
            </a:r>
            <a:r>
              <a:rPr lang="en-US" dirty="0" err="1" smtClean="0"/>
              <a:t>Ardekani</a:t>
            </a:r>
            <a:endParaRPr lang="en-US" dirty="0"/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660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i="1" dirty="0" smtClean="0"/>
              <a:t>Wait</a:t>
            </a:r>
            <a:r>
              <a:rPr lang="en-US" i="1" dirty="0"/>
              <a:t>-Free Queries</a:t>
            </a:r>
            <a:endParaRPr lang="en-US" dirty="0" smtClean="0"/>
          </a:p>
          <a:p>
            <a:pPr lvl="1"/>
            <a:r>
              <a:rPr lang="en-US" dirty="0" smtClean="0"/>
              <a:t>Queries </a:t>
            </a:r>
            <a:r>
              <a:rPr lang="en-US" dirty="0" smtClean="0"/>
              <a:t>do not wait or abort </a:t>
            </a:r>
            <a:endParaRPr lang="en-US" i="1" dirty="0" smtClean="0"/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Minimal Commitment Synchronization</a:t>
            </a:r>
            <a:endParaRPr lang="en-US" dirty="0" smtClean="0"/>
          </a:p>
          <a:p>
            <a:pPr lvl="1"/>
            <a:r>
              <a:rPr lang="en-US" dirty="0" smtClean="0"/>
              <a:t>Synchronize </a:t>
            </a:r>
            <a:r>
              <a:rPr lang="en-US" dirty="0" smtClean="0"/>
              <a:t>only if necessary</a:t>
            </a:r>
          </a:p>
          <a:p>
            <a:pPr lvl="1"/>
            <a:r>
              <a:rPr lang="en-US" sz="2400" i="1" dirty="0" smtClean="0"/>
              <a:t>Transaction </a:t>
            </a:r>
            <a:r>
              <a:rPr lang="en-US" sz="2400" i="1" dirty="0"/>
              <a:t>T</a:t>
            </a:r>
            <a:r>
              <a:rPr lang="en-US" sz="2400" i="1" baseline="-25000" dirty="0"/>
              <a:t>i</a:t>
            </a:r>
            <a:r>
              <a:rPr lang="en-US" sz="2400" i="1" dirty="0"/>
              <a:t> waits for </a:t>
            </a:r>
            <a:r>
              <a:rPr lang="en-US" sz="2400" i="1" dirty="0" err="1"/>
              <a:t>T</a:t>
            </a:r>
            <a:r>
              <a:rPr lang="en-US" sz="2400" i="1" baseline="-25000" dirty="0" err="1"/>
              <a:t>j</a:t>
            </a:r>
            <a:r>
              <a:rPr lang="en-US" sz="2400" i="1" dirty="0"/>
              <a:t> only if they write-write </a:t>
            </a:r>
            <a:r>
              <a:rPr lang="en-US" sz="2400" i="1" dirty="0" smtClean="0"/>
              <a:t>conflict</a:t>
            </a:r>
            <a:endParaRPr lang="en-US" i="1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Genuine</a:t>
            </a:r>
            <a:r>
              <a:rPr lang="en-US" dirty="0"/>
              <a:t> </a:t>
            </a:r>
            <a:r>
              <a:rPr lang="en-US" dirty="0"/>
              <a:t>Partial</a:t>
            </a:r>
            <a:r>
              <a:rPr lang="en-US" dirty="0"/>
              <a:t> </a:t>
            </a:r>
            <a:r>
              <a:rPr lang="en-US" dirty="0"/>
              <a:t>Replication (next slides)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Forward </a:t>
            </a:r>
            <a:r>
              <a:rPr lang="en-US" dirty="0"/>
              <a:t>Freshness (next slides)</a:t>
            </a:r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94880" y="984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Desired Scalability Properties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01/10/13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Non-Monotonic Snapshot Isolation                                   Masoud Saeida Ardekani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960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0593"/>
            <a:ext cx="10515600" cy="27196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3. Genuine </a:t>
            </a:r>
            <a:r>
              <a:rPr lang="en-US" dirty="0"/>
              <a:t>Partial Replication </a:t>
            </a:r>
            <a:r>
              <a:rPr lang="en-US" sz="2000" dirty="0"/>
              <a:t>[Schiper’10]</a:t>
            </a:r>
            <a:endParaRPr lang="en-US" dirty="0"/>
          </a:p>
          <a:p>
            <a:pPr lvl="1"/>
            <a:r>
              <a:rPr lang="en-US" dirty="0"/>
              <a:t>Only replicas of objects read or written inside the transaction communicate</a:t>
            </a:r>
          </a:p>
          <a:p>
            <a:pPr lvl="1"/>
            <a:r>
              <a:rPr lang="en-US" dirty="0"/>
              <a:t>Non-conflicting transactions do not interfere with each other</a:t>
            </a:r>
          </a:p>
          <a:p>
            <a:pPr lvl="1"/>
            <a:r>
              <a:rPr lang="en-US" dirty="0"/>
              <a:t>Intrinsic parallelism of workloads can be exploited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94880" y="984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Desired Scalability Properties</a:t>
            </a:r>
            <a:endParaRPr lang="en-US" dirty="0"/>
          </a:p>
        </p:txBody>
      </p:sp>
      <p:pic>
        <p:nvPicPr>
          <p:cNvPr id="4" name="Picture 3" descr="BlankMap-World-noborders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6901" y="3345856"/>
            <a:ext cx="7589138" cy="3512144"/>
          </a:xfrm>
          <a:prstGeom prst="rect">
            <a:avLst/>
          </a:prstGeom>
        </p:spPr>
      </p:pic>
      <p:sp>
        <p:nvSpPr>
          <p:cNvPr id="5" name="Can 4"/>
          <p:cNvSpPr/>
          <p:nvPr/>
        </p:nvSpPr>
        <p:spPr>
          <a:xfrm>
            <a:off x="2507008" y="4058356"/>
            <a:ext cx="500927" cy="5534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x,y</a:t>
            </a:r>
            <a:endParaRPr lang="en-US" dirty="0"/>
          </a:p>
        </p:txBody>
      </p:sp>
      <p:sp>
        <p:nvSpPr>
          <p:cNvPr id="6" name="Can 5"/>
          <p:cNvSpPr/>
          <p:nvPr/>
        </p:nvSpPr>
        <p:spPr>
          <a:xfrm>
            <a:off x="8250092" y="4223457"/>
            <a:ext cx="500927" cy="5534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x,y</a:t>
            </a:r>
            <a:endParaRPr lang="en-US" dirty="0"/>
          </a:p>
        </p:txBody>
      </p:sp>
      <p:sp>
        <p:nvSpPr>
          <p:cNvPr id="7" name="Can 6"/>
          <p:cNvSpPr/>
          <p:nvPr/>
        </p:nvSpPr>
        <p:spPr>
          <a:xfrm>
            <a:off x="4929384" y="3663319"/>
            <a:ext cx="591832" cy="553453"/>
          </a:xfrm>
          <a:prstGeom prst="ca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u,v</a:t>
            </a:r>
            <a:endParaRPr lang="en-US" dirty="0"/>
          </a:p>
        </p:txBody>
      </p:sp>
      <p:sp>
        <p:nvSpPr>
          <p:cNvPr id="9" name="Can 8"/>
          <p:cNvSpPr/>
          <p:nvPr/>
        </p:nvSpPr>
        <p:spPr>
          <a:xfrm>
            <a:off x="7076345" y="4893215"/>
            <a:ext cx="570443" cy="553453"/>
          </a:xfrm>
          <a:prstGeom prst="ca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u,v</a:t>
            </a:r>
            <a:endParaRPr lang="en-US" dirty="0"/>
          </a:p>
        </p:txBody>
      </p:sp>
      <p:pic>
        <p:nvPicPr>
          <p:cNvPr id="10" name="Picture 2" descr="C:\Users\t-dantay\Documents\Placeholders\user.png"/>
          <p:cNvPicPr>
            <a:picLocks noChangeAspect="1" noChangeArrowheads="1"/>
          </p:cNvPicPr>
          <p:nvPr>
            <p:custDataLst>
              <p:custData r:id="rId1"/>
            </p:custDataLst>
          </p:nvPr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5494" y="4397249"/>
            <a:ext cx="209006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414399" y="4323969"/>
            <a:ext cx="92164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  <a:t>Begin</a:t>
            </a:r>
          </a:p>
          <a:p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  <a:t>   x++;</a:t>
            </a:r>
          </a:p>
          <a:p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  <a:t>   y++;</a:t>
            </a:r>
          </a:p>
          <a:p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  <a:t>End</a:t>
            </a:r>
            <a:endParaRPr lang="en-US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757473" y="3235156"/>
            <a:ext cx="5743083" cy="1276394"/>
            <a:chOff x="2111761" y="2298609"/>
            <a:chExt cx="5743083" cy="1295792"/>
          </a:xfrm>
        </p:grpSpPr>
        <p:grpSp>
          <p:nvGrpSpPr>
            <p:cNvPr id="13" name="Group 12"/>
            <p:cNvGrpSpPr/>
            <p:nvPr/>
          </p:nvGrpSpPr>
          <p:grpSpPr>
            <a:xfrm>
              <a:off x="2111761" y="2298609"/>
              <a:ext cx="5492619" cy="1295792"/>
              <a:chOff x="2111761" y="2298609"/>
              <a:chExt cx="5492619" cy="1295792"/>
            </a:xfrm>
          </p:grpSpPr>
          <p:cxnSp>
            <p:nvCxnSpPr>
              <p:cNvPr id="15" name="Curved Connector 14"/>
              <p:cNvCxnSpPr>
                <a:stCxn id="10" idx="1"/>
                <a:endCxn id="5" idx="4"/>
              </p:cNvCxnSpPr>
              <p:nvPr/>
            </p:nvCxnSpPr>
            <p:spPr>
              <a:xfrm rot="10800000">
                <a:off x="2362224" y="3415252"/>
                <a:ext cx="677559" cy="179148"/>
              </a:xfrm>
              <a:prstGeom prst="curvedConnector3">
                <a:avLst>
                  <a:gd name="adj1" fmla="val 50000"/>
                </a:avLst>
              </a:prstGeom>
              <a:ln w="28575" cmpd="sng">
                <a:solidFill>
                  <a:srgbClr val="333F5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Curved Connector 15"/>
              <p:cNvCxnSpPr>
                <a:stCxn id="10" idx="3"/>
                <a:endCxn id="6" idx="2"/>
              </p:cNvCxnSpPr>
              <p:nvPr/>
            </p:nvCxnSpPr>
            <p:spPr>
              <a:xfrm flipV="1">
                <a:off x="3248788" y="3582863"/>
                <a:ext cx="4355592" cy="11538"/>
              </a:xfrm>
              <a:prstGeom prst="curvedConnector3">
                <a:avLst>
                  <a:gd name="adj1" fmla="val 50000"/>
                </a:avLst>
              </a:prstGeom>
              <a:ln w="28575" cmpd="sng">
                <a:solidFill>
                  <a:srgbClr val="333F5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Curved Connector 16"/>
              <p:cNvCxnSpPr>
                <a:endCxn id="5" idx="1"/>
              </p:cNvCxnSpPr>
              <p:nvPr/>
            </p:nvCxnSpPr>
            <p:spPr>
              <a:xfrm rot="10800000" flipV="1">
                <a:off x="2111761" y="2298609"/>
                <a:ext cx="3258319" cy="835710"/>
              </a:xfrm>
              <a:prstGeom prst="curvedConnector2">
                <a:avLst/>
              </a:prstGeom>
              <a:ln w="28575" cmpd="sng">
                <a:solidFill>
                  <a:srgbClr val="333F50"/>
                </a:solidFill>
                <a:headEnd type="none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" name="Curved Connector 13"/>
            <p:cNvCxnSpPr>
              <a:endCxn id="6" idx="0"/>
            </p:cNvCxnSpPr>
            <p:nvPr/>
          </p:nvCxnSpPr>
          <p:spPr>
            <a:xfrm>
              <a:off x="5343341" y="2298611"/>
              <a:ext cx="2511503" cy="1130454"/>
            </a:xfrm>
            <a:prstGeom prst="curvedConnector2">
              <a:avLst/>
            </a:prstGeom>
            <a:ln w="28575" cmpd="sng">
              <a:solidFill>
                <a:srgbClr val="333F5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01/10/13</a:t>
            </a:r>
            <a:endParaRPr lang="en-US" dirty="0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Non-Monotonic Snapshot Isolation                                   </a:t>
            </a:r>
            <a:r>
              <a:rPr lang="en-US" dirty="0" err="1" smtClean="0"/>
              <a:t>Masoud</a:t>
            </a:r>
            <a:r>
              <a:rPr lang="en-US" dirty="0" smtClean="0"/>
              <a:t> </a:t>
            </a:r>
            <a:r>
              <a:rPr lang="en-US" dirty="0" err="1" smtClean="0"/>
              <a:t>Saeida</a:t>
            </a:r>
            <a:r>
              <a:rPr lang="en-US" dirty="0" smtClean="0"/>
              <a:t> </a:t>
            </a:r>
            <a:r>
              <a:rPr lang="en-US" dirty="0" err="1" smtClean="0"/>
              <a:t>Ardekani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33" name="Picture 2" descr="C:\Users\t-dantay\Documents\Placeholders\user.png"/>
          <p:cNvPicPr>
            <a:picLocks noChangeAspect="1" noChangeArrowheads="1"/>
          </p:cNvPicPr>
          <p:nvPr>
            <p:custDataLst>
              <p:custData r:id="rId2"/>
            </p:custDataLst>
          </p:nvPr>
        </p:nvPicPr>
        <p:blipFill>
          <a:blip r:embed="rId6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8729" y="4897228"/>
            <a:ext cx="209006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5" name="Group 44"/>
          <p:cNvGrpSpPr/>
          <p:nvPr/>
        </p:nvGrpSpPr>
        <p:grpSpPr>
          <a:xfrm>
            <a:off x="5225301" y="3940046"/>
            <a:ext cx="2847931" cy="1506623"/>
            <a:chOff x="5225301" y="3940046"/>
            <a:chExt cx="2847931" cy="1506623"/>
          </a:xfrm>
        </p:grpSpPr>
        <p:cxnSp>
          <p:nvCxnSpPr>
            <p:cNvPr id="34" name="Curved Connector 33"/>
            <p:cNvCxnSpPr>
              <a:stCxn id="33" idx="2"/>
              <a:endCxn id="9" idx="3"/>
            </p:cNvCxnSpPr>
            <p:nvPr/>
          </p:nvCxnSpPr>
          <p:spPr>
            <a:xfrm rot="5400000">
              <a:off x="7556980" y="4930416"/>
              <a:ext cx="320840" cy="711665"/>
            </a:xfrm>
            <a:prstGeom prst="curvedConnector3">
              <a:avLst>
                <a:gd name="adj1" fmla="val 171250"/>
              </a:avLst>
            </a:prstGeom>
            <a:ln w="28575" cmpd="sng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urved Connector 37"/>
            <p:cNvCxnSpPr>
              <a:stCxn id="9" idx="2"/>
              <a:endCxn id="7" idx="3"/>
            </p:cNvCxnSpPr>
            <p:nvPr/>
          </p:nvCxnSpPr>
          <p:spPr>
            <a:xfrm rot="10800000">
              <a:off x="5225301" y="4216772"/>
              <a:ext cx="1851045" cy="953170"/>
            </a:xfrm>
            <a:prstGeom prst="curvedConnector2">
              <a:avLst/>
            </a:prstGeom>
            <a:ln w="28575" cmpd="sng">
              <a:solidFill>
                <a:schemeClr val="accent2">
                  <a:lumMod val="75000"/>
                </a:schemeClr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urved Connector 40"/>
            <p:cNvCxnSpPr>
              <a:stCxn id="33" idx="0"/>
              <a:endCxn id="7" idx="4"/>
            </p:cNvCxnSpPr>
            <p:nvPr/>
          </p:nvCxnSpPr>
          <p:spPr>
            <a:xfrm rot="16200000" flipV="1">
              <a:off x="6318633" y="3142629"/>
              <a:ext cx="957182" cy="2552016"/>
            </a:xfrm>
            <a:prstGeom prst="curvedConnector2">
              <a:avLst/>
            </a:prstGeom>
            <a:ln w="28575" cmpd="sng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TextBox 43"/>
          <p:cNvSpPr txBox="1"/>
          <p:nvPr/>
        </p:nvSpPr>
        <p:spPr>
          <a:xfrm>
            <a:off x="9507641" y="4209001"/>
            <a:ext cx="174774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  <a:t>Begin</a:t>
            </a:r>
          </a:p>
          <a:p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  <a:t>  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  <a:t>Read (u)</a:t>
            </a:r>
            <a:endParaRPr lang="en-US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  <a:t>  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  <a:t>v+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  <a:t>+;</a:t>
            </a:r>
          </a:p>
          <a:p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  <a:t>End</a:t>
            </a:r>
            <a:endParaRPr lang="en-US" sz="24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026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/>
          <p:cNvCxnSpPr/>
          <p:nvPr/>
        </p:nvCxnSpPr>
        <p:spPr>
          <a:xfrm>
            <a:off x="2120349" y="2898566"/>
            <a:ext cx="8981660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093847" y="4144269"/>
            <a:ext cx="8981660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113725" y="1679366"/>
            <a:ext cx="8981660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201040" y="1494700"/>
            <a:ext cx="63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Alice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2353531" y="2649728"/>
            <a:ext cx="807113" cy="49277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W(1)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353531" y="3875550"/>
            <a:ext cx="836932" cy="49277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W(5)</a:t>
            </a:r>
            <a:endParaRPr lang="en-US" dirty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3409121" y="1494700"/>
            <a:ext cx="0" cy="3050085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4889343" y="3888804"/>
            <a:ext cx="733463" cy="49277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W(6)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6535756" y="3892119"/>
            <a:ext cx="806766" cy="49277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W(7)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3573379" y="1679366"/>
            <a:ext cx="1400188" cy="1223304"/>
            <a:chOff x="3573379" y="1679366"/>
            <a:chExt cx="1400188" cy="1223304"/>
          </a:xfrm>
        </p:grpSpPr>
        <p:cxnSp>
          <p:nvCxnSpPr>
            <p:cNvPr id="32" name="Straight Arrow Connector 31"/>
            <p:cNvCxnSpPr/>
            <p:nvPr/>
          </p:nvCxnSpPr>
          <p:spPr>
            <a:xfrm>
              <a:off x="3573379" y="1687574"/>
              <a:ext cx="759283" cy="1215096"/>
            </a:xfrm>
            <a:prstGeom prst="straightConnector1">
              <a:avLst/>
            </a:prstGeom>
            <a:ln w="38100">
              <a:solidFill>
                <a:schemeClr val="accent1">
                  <a:lumMod val="75000"/>
                </a:schemeClr>
              </a:solidFill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flipV="1">
              <a:off x="4403032" y="1679366"/>
              <a:ext cx="500165" cy="1156076"/>
            </a:xfrm>
            <a:prstGeom prst="straightConnector1">
              <a:avLst/>
            </a:prstGeom>
            <a:ln w="38100">
              <a:solidFill>
                <a:schemeClr val="accent1">
                  <a:lumMod val="75000"/>
                </a:schemeClr>
              </a:solidFill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3893345" y="1948417"/>
              <a:ext cx="5501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2">
                      <a:lumMod val="75000"/>
                    </a:schemeClr>
                  </a:solidFill>
                </a:rPr>
                <a:t>R(x)</a:t>
              </a:r>
              <a:endParaRPr lang="en-US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671881" y="210202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2">
                      <a:lumMod val="75000"/>
                    </a:schemeClr>
                  </a:solidFill>
                </a:rPr>
                <a:t>1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7187251" y="1679366"/>
            <a:ext cx="1965344" cy="2458777"/>
            <a:chOff x="7187251" y="1679366"/>
            <a:chExt cx="1965344" cy="2458777"/>
          </a:xfrm>
        </p:grpSpPr>
        <p:cxnSp>
          <p:nvCxnSpPr>
            <p:cNvPr id="49" name="Straight Arrow Connector 48"/>
            <p:cNvCxnSpPr/>
            <p:nvPr/>
          </p:nvCxnSpPr>
          <p:spPr>
            <a:xfrm>
              <a:off x="7187251" y="1679366"/>
              <a:ext cx="973980" cy="2458777"/>
            </a:xfrm>
            <a:prstGeom prst="straightConnector1">
              <a:avLst/>
            </a:prstGeom>
            <a:ln w="38100">
              <a:solidFill>
                <a:schemeClr val="accent1">
                  <a:lumMod val="75000"/>
                </a:schemeClr>
              </a:solidFill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8213702" y="1687574"/>
              <a:ext cx="788050" cy="2430193"/>
            </a:xfrm>
            <a:prstGeom prst="straightConnector1">
              <a:avLst/>
            </a:prstGeom>
            <a:ln w="38100">
              <a:solidFill>
                <a:schemeClr val="accent1">
                  <a:lumMod val="75000"/>
                </a:schemeClr>
              </a:solidFill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7342522" y="1961973"/>
              <a:ext cx="5549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2">
                      <a:lumMod val="75000"/>
                    </a:schemeClr>
                  </a:solidFill>
                </a:rPr>
                <a:t>R(y)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850909" y="212321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2">
                      <a:lumMod val="75000"/>
                    </a:schemeClr>
                  </a:solidFill>
                </a:rPr>
                <a:t>5</a:t>
              </a:r>
            </a:p>
          </p:txBody>
        </p:sp>
      </p:grpSp>
      <p:sp>
        <p:nvSpPr>
          <p:cNvPr id="35" name="Content Placeholder 2"/>
          <p:cNvSpPr>
            <a:spLocks noGrp="1"/>
          </p:cNvSpPr>
          <p:nvPr>
            <p:ph idx="1"/>
          </p:nvPr>
        </p:nvSpPr>
        <p:spPr>
          <a:xfrm>
            <a:off x="838200" y="4949923"/>
            <a:ext cx="10515600" cy="136345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Stale Data Reads</a:t>
            </a:r>
          </a:p>
          <a:p>
            <a:r>
              <a:rPr lang="en-US" dirty="0" smtClean="0"/>
              <a:t>Increased Abort Ratio</a:t>
            </a:r>
          </a:p>
          <a:p>
            <a:r>
              <a:rPr lang="en-US" dirty="0" smtClean="0"/>
              <a:t>More Global Communication </a:t>
            </a:r>
            <a:r>
              <a:rPr lang="en-US" sz="2200" dirty="0" smtClean="0"/>
              <a:t>[Saeida’13]</a:t>
            </a:r>
            <a:endParaRPr lang="en-US" sz="2200" dirty="0"/>
          </a:p>
        </p:txBody>
      </p:sp>
      <p:sp>
        <p:nvSpPr>
          <p:cNvPr id="33" name="TextBox 32"/>
          <p:cNvSpPr txBox="1"/>
          <p:nvPr/>
        </p:nvSpPr>
        <p:spPr>
          <a:xfrm>
            <a:off x="1286209" y="3138052"/>
            <a:ext cx="578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U.S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6" name="Can 35"/>
          <p:cNvSpPr/>
          <p:nvPr/>
        </p:nvSpPr>
        <p:spPr>
          <a:xfrm>
            <a:off x="1382668" y="2603405"/>
            <a:ext cx="300789" cy="5534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1107388" y="4264158"/>
            <a:ext cx="975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Europe</a:t>
            </a:r>
            <a:endParaRPr lang="en-US" dirty="0"/>
          </a:p>
        </p:txBody>
      </p:sp>
      <p:sp>
        <p:nvSpPr>
          <p:cNvPr id="40" name="Can 39"/>
          <p:cNvSpPr/>
          <p:nvPr/>
        </p:nvSpPr>
        <p:spPr>
          <a:xfrm>
            <a:off x="1382668" y="3737675"/>
            <a:ext cx="300789" cy="5534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106674" y="5103404"/>
            <a:ext cx="34834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Snapshot Isolation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Parallel Snapshot Isolation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7" name="Title 1"/>
          <p:cNvSpPr txBox="1">
            <a:spLocks/>
          </p:cNvSpPr>
          <p:nvPr/>
        </p:nvSpPr>
        <p:spPr>
          <a:xfrm>
            <a:off x="594880" y="984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Base Freshness Snapshots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01/10/13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Non-Monotonic Snapshot Isolation                                   Masoud Saeida Ardekani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947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build="p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/>
          <p:cNvCxnSpPr/>
          <p:nvPr/>
        </p:nvCxnSpPr>
        <p:spPr>
          <a:xfrm>
            <a:off x="2173823" y="4101736"/>
            <a:ext cx="8981660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147321" y="5347439"/>
            <a:ext cx="8981660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167199" y="2882536"/>
            <a:ext cx="8981660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254514" y="2697870"/>
            <a:ext cx="63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Alice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2407005" y="3852898"/>
            <a:ext cx="807113" cy="49277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W(1)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407005" y="5078720"/>
            <a:ext cx="836932" cy="49277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W(5)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4942817" y="5091974"/>
            <a:ext cx="733463" cy="49277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W(6)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6589230" y="5095289"/>
            <a:ext cx="806766" cy="49277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W(7)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3626853" y="2882536"/>
            <a:ext cx="1400188" cy="1223304"/>
            <a:chOff x="3573379" y="1679366"/>
            <a:chExt cx="1400188" cy="1223304"/>
          </a:xfrm>
        </p:grpSpPr>
        <p:cxnSp>
          <p:nvCxnSpPr>
            <p:cNvPr id="32" name="Straight Arrow Connector 31"/>
            <p:cNvCxnSpPr/>
            <p:nvPr/>
          </p:nvCxnSpPr>
          <p:spPr>
            <a:xfrm>
              <a:off x="3573379" y="1687574"/>
              <a:ext cx="759283" cy="1215096"/>
            </a:xfrm>
            <a:prstGeom prst="straightConnector1">
              <a:avLst/>
            </a:prstGeom>
            <a:ln w="38100">
              <a:solidFill>
                <a:schemeClr val="accent1">
                  <a:lumMod val="75000"/>
                </a:schemeClr>
              </a:solidFill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flipV="1">
              <a:off x="4403032" y="1679366"/>
              <a:ext cx="500165" cy="1156076"/>
            </a:xfrm>
            <a:prstGeom prst="straightConnector1">
              <a:avLst/>
            </a:prstGeom>
            <a:ln w="38100">
              <a:solidFill>
                <a:schemeClr val="accent1">
                  <a:lumMod val="75000"/>
                </a:schemeClr>
              </a:solidFill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3893345" y="1948417"/>
              <a:ext cx="5501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2">
                      <a:lumMod val="75000"/>
                    </a:schemeClr>
                  </a:solidFill>
                </a:rPr>
                <a:t>R(x)</a:t>
              </a:r>
              <a:endParaRPr lang="en-US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671881" y="210202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2">
                      <a:lumMod val="75000"/>
                    </a:schemeClr>
                  </a:solidFill>
                </a:rPr>
                <a:t>1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7240725" y="2882536"/>
            <a:ext cx="1976251" cy="2458777"/>
            <a:chOff x="7187251" y="1679366"/>
            <a:chExt cx="1976251" cy="2458777"/>
          </a:xfrm>
        </p:grpSpPr>
        <p:cxnSp>
          <p:nvCxnSpPr>
            <p:cNvPr id="49" name="Straight Arrow Connector 48"/>
            <p:cNvCxnSpPr/>
            <p:nvPr/>
          </p:nvCxnSpPr>
          <p:spPr>
            <a:xfrm>
              <a:off x="7187251" y="1679366"/>
              <a:ext cx="973980" cy="2458777"/>
            </a:xfrm>
            <a:prstGeom prst="straightConnector1">
              <a:avLst/>
            </a:prstGeom>
            <a:ln w="38100">
              <a:solidFill>
                <a:schemeClr val="accent1">
                  <a:lumMod val="75000"/>
                </a:schemeClr>
              </a:solidFill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8213702" y="1687574"/>
              <a:ext cx="788050" cy="2430193"/>
            </a:xfrm>
            <a:prstGeom prst="straightConnector1">
              <a:avLst/>
            </a:prstGeom>
            <a:ln w="38100">
              <a:solidFill>
                <a:schemeClr val="accent1">
                  <a:lumMod val="75000"/>
                </a:schemeClr>
              </a:solidFill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7342522" y="1961973"/>
              <a:ext cx="5549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2">
                      <a:lumMod val="75000"/>
                    </a:schemeClr>
                  </a:solidFill>
                </a:rPr>
                <a:t>R(y)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850909" y="2123215"/>
              <a:ext cx="3125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2">
                      <a:lumMod val="75000"/>
                    </a:schemeClr>
                  </a:solidFill>
                </a:rPr>
                <a:t>7</a:t>
              </a:r>
              <a:endParaRPr lang="en-US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1339683" y="4341222"/>
            <a:ext cx="578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U.S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6" name="Can 35"/>
          <p:cNvSpPr/>
          <p:nvPr/>
        </p:nvSpPr>
        <p:spPr>
          <a:xfrm>
            <a:off x="1436142" y="3806575"/>
            <a:ext cx="300789" cy="5534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1160862" y="5467328"/>
            <a:ext cx="975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Europe</a:t>
            </a:r>
            <a:endParaRPr lang="en-US" dirty="0"/>
          </a:p>
        </p:txBody>
      </p:sp>
      <p:sp>
        <p:nvSpPr>
          <p:cNvPr id="40" name="Can 39"/>
          <p:cNvSpPr/>
          <p:nvPr/>
        </p:nvSpPr>
        <p:spPr>
          <a:xfrm>
            <a:off x="1436142" y="4940845"/>
            <a:ext cx="300789" cy="5534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37" name="Title 1"/>
          <p:cNvSpPr txBox="1">
            <a:spLocks/>
          </p:cNvSpPr>
          <p:nvPr/>
        </p:nvSpPr>
        <p:spPr>
          <a:xfrm>
            <a:off x="594880" y="984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Desired Scalability Properties</a:t>
            </a:r>
            <a:endParaRPr lang="en-US" dirty="0"/>
          </a:p>
        </p:txBody>
      </p:sp>
      <p:sp>
        <p:nvSpPr>
          <p:cNvPr id="38" name="Content Placeholder 2"/>
          <p:cNvSpPr>
            <a:spLocks noGrp="1"/>
          </p:cNvSpPr>
          <p:nvPr>
            <p:ph idx="1"/>
          </p:nvPr>
        </p:nvSpPr>
        <p:spPr>
          <a:xfrm>
            <a:off x="838200" y="1170593"/>
            <a:ext cx="10515600" cy="11154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4. Forward </a:t>
            </a:r>
            <a:r>
              <a:rPr lang="en-US" dirty="0">
                <a:solidFill>
                  <a:srgbClr val="000000"/>
                </a:solidFill>
              </a:rPr>
              <a:t>Freshness </a:t>
            </a:r>
            <a:r>
              <a:rPr lang="en-US" dirty="0" smtClean="0">
                <a:solidFill>
                  <a:srgbClr val="000000"/>
                </a:solidFill>
              </a:rPr>
              <a:t>Snapshots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try to read as recent as possible</a:t>
            </a:r>
          </a:p>
          <a:p>
            <a:pPr lvl="1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2" name="Freeform 41"/>
          <p:cNvSpPr/>
          <p:nvPr/>
        </p:nvSpPr>
        <p:spPr>
          <a:xfrm>
            <a:off x="3295730" y="2597166"/>
            <a:ext cx="4665272" cy="3513221"/>
          </a:xfrm>
          <a:custGeom>
            <a:avLst/>
            <a:gdLst>
              <a:gd name="connsiteX0" fmla="*/ 237654 w 5678209"/>
              <a:gd name="connsiteY0" fmla="*/ 0 h 3513221"/>
              <a:gd name="connsiteX1" fmla="*/ 550476 w 5678209"/>
              <a:gd name="connsiteY1" fmla="*/ 1467852 h 3513221"/>
              <a:gd name="connsiteX2" fmla="*/ 5062318 w 5678209"/>
              <a:gd name="connsiteY2" fmla="*/ 2153652 h 3513221"/>
              <a:gd name="connsiteX3" fmla="*/ 5519518 w 5678209"/>
              <a:gd name="connsiteY3" fmla="*/ 3513221 h 3513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78209" h="3513221">
                <a:moveTo>
                  <a:pt x="237654" y="0"/>
                </a:moveTo>
                <a:cubicBezTo>
                  <a:pt x="-7991" y="554455"/>
                  <a:pt x="-253635" y="1108910"/>
                  <a:pt x="550476" y="1467852"/>
                </a:cubicBezTo>
                <a:cubicBezTo>
                  <a:pt x="1354587" y="1826794"/>
                  <a:pt x="4234144" y="1812757"/>
                  <a:pt x="5062318" y="2153652"/>
                </a:cubicBezTo>
                <a:cubicBezTo>
                  <a:pt x="5890492" y="2494547"/>
                  <a:pt x="5705005" y="3003884"/>
                  <a:pt x="5519518" y="3513221"/>
                </a:cubicBezTo>
              </a:path>
            </a:pathLst>
          </a:custGeom>
          <a:ln w="38100" cmpd="sng">
            <a:prstDash val="sys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01/10/13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Non-Monotonic Snapshot Isolation                                   Masoud Saeida Ardekani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929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37" y="311652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Objective: </a:t>
            </a:r>
            <a:br>
              <a:rPr lang="en-US" dirty="0" smtClean="0"/>
            </a:br>
            <a:r>
              <a:rPr lang="en-US" dirty="0" smtClean="0"/>
              <a:t>ensuring all four properties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974602"/>
              </p:ext>
            </p:extLst>
          </p:nvPr>
        </p:nvGraphicFramePr>
        <p:xfrm>
          <a:off x="558799" y="1681328"/>
          <a:ext cx="9526768" cy="338328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169613"/>
                <a:gridCol w="1471431"/>
                <a:gridCol w="1471431"/>
                <a:gridCol w="1471431"/>
                <a:gridCol w="1471431"/>
                <a:gridCol w="1471431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Strict</a:t>
                      </a:r>
                    </a:p>
                    <a:p>
                      <a:pPr algn="ctr"/>
                      <a:r>
                        <a:rPr lang="en-US" sz="1600" b="0" dirty="0" err="1" smtClean="0"/>
                        <a:t>Serializability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Serializability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Update</a:t>
                      </a:r>
                    </a:p>
                    <a:p>
                      <a:pPr algn="ctr"/>
                      <a:r>
                        <a:rPr lang="en-US" sz="1600" b="0" dirty="0" err="1" smtClean="0"/>
                        <a:t>Serializability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Snapshot</a:t>
                      </a:r>
                    </a:p>
                    <a:p>
                      <a:pPr algn="ctr"/>
                      <a:r>
                        <a:rPr lang="en-US" sz="1600" b="0" dirty="0" smtClean="0"/>
                        <a:t>Isolation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Parallel</a:t>
                      </a:r>
                    </a:p>
                    <a:p>
                      <a:pPr algn="ctr"/>
                      <a:r>
                        <a:rPr lang="en-US" sz="1600" b="0" dirty="0" smtClean="0"/>
                        <a:t>Snapshot</a:t>
                      </a:r>
                      <a:r>
                        <a:rPr lang="en-US" sz="1600" b="0" baseline="0" dirty="0" smtClean="0"/>
                        <a:t> </a:t>
                      </a:r>
                      <a:r>
                        <a:rPr lang="en-US" sz="1600" b="0" dirty="0" smtClean="0"/>
                        <a:t>Isolation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Wait-</a:t>
                      </a:r>
                      <a:r>
                        <a:rPr lang="en-US" dirty="0" smtClean="0"/>
                        <a:t>free Queries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smtClean="0">
                          <a:solidFill>
                            <a:srgbClr val="008000"/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800" b="1" dirty="0" smtClean="0">
                        <a:solidFill>
                          <a:srgbClr val="008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smtClean="0">
                          <a:solidFill>
                            <a:srgbClr val="008000"/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800" b="1" dirty="0" smtClean="0">
                        <a:solidFill>
                          <a:srgbClr val="008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smtClean="0">
                          <a:solidFill>
                            <a:srgbClr val="008000"/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800" b="1" dirty="0" smtClean="0">
                        <a:solidFill>
                          <a:srgbClr val="008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smtClean="0">
                          <a:solidFill>
                            <a:srgbClr val="008000"/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800" b="1" dirty="0" smtClean="0">
                        <a:solidFill>
                          <a:srgbClr val="008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8000"/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800" b="1" dirty="0" smtClean="0">
                        <a:solidFill>
                          <a:srgbClr val="008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Genuine Partial</a:t>
                      </a:r>
                      <a:r>
                        <a:rPr lang="en-US" baseline="0" dirty="0" smtClean="0"/>
                        <a:t> Rep.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8000"/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800" b="1" dirty="0" smtClean="0">
                        <a:solidFill>
                          <a:srgbClr val="008000"/>
                        </a:solidFill>
                      </a:endParaRP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Forw</a:t>
                      </a:r>
                      <a:r>
                        <a:rPr lang="en-US" dirty="0" smtClean="0"/>
                        <a:t>. Freshness Snap.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8000"/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800" b="1" dirty="0" smtClean="0">
                        <a:solidFill>
                          <a:srgbClr val="008000"/>
                        </a:solidFill>
                      </a:endParaRP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8000"/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800" b="1" dirty="0" smtClean="0">
                        <a:solidFill>
                          <a:srgbClr val="008000"/>
                        </a:solidFill>
                      </a:endParaRP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8000"/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800" b="1" dirty="0" smtClean="0">
                        <a:solidFill>
                          <a:srgbClr val="008000"/>
                        </a:solidFill>
                      </a:endParaRP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Minimum Comm. Sync.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8000"/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800" b="1" dirty="0" smtClean="0">
                        <a:solidFill>
                          <a:srgbClr val="008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8000"/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800" b="1" dirty="0" smtClean="0">
                        <a:solidFill>
                          <a:srgbClr val="008000"/>
                        </a:solidFill>
                      </a:endParaRP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01/10/13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Non-Monotonic Snapshot Isolation                                   Masoud Saeida Ardekani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578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072845"/>
              </p:ext>
            </p:extLst>
          </p:nvPr>
        </p:nvGraphicFramePr>
        <p:xfrm>
          <a:off x="558799" y="1681328"/>
          <a:ext cx="10998199" cy="338328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169613"/>
                <a:gridCol w="1471431"/>
                <a:gridCol w="1471431"/>
                <a:gridCol w="1471431"/>
                <a:gridCol w="1471431"/>
                <a:gridCol w="1471431"/>
                <a:gridCol w="1471431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Strict</a:t>
                      </a:r>
                    </a:p>
                    <a:p>
                      <a:pPr algn="ctr"/>
                      <a:r>
                        <a:rPr lang="en-US" sz="1600" b="0" dirty="0" err="1" smtClean="0"/>
                        <a:t>Serializability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Serializability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Update</a:t>
                      </a:r>
                    </a:p>
                    <a:p>
                      <a:pPr algn="ctr"/>
                      <a:r>
                        <a:rPr lang="en-US" sz="1600" b="0" dirty="0" err="1" smtClean="0"/>
                        <a:t>Serializability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Snapshot</a:t>
                      </a:r>
                    </a:p>
                    <a:p>
                      <a:pPr algn="ctr"/>
                      <a:r>
                        <a:rPr lang="en-US" sz="1600" b="0" dirty="0" smtClean="0"/>
                        <a:t>Isolation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Parallel</a:t>
                      </a:r>
                    </a:p>
                    <a:p>
                      <a:pPr algn="ctr"/>
                      <a:r>
                        <a:rPr lang="en-US" sz="1600" b="0" dirty="0" smtClean="0"/>
                        <a:t>Snapshot</a:t>
                      </a:r>
                      <a:r>
                        <a:rPr lang="en-US" sz="1600" b="0" baseline="0" dirty="0" smtClean="0"/>
                        <a:t> </a:t>
                      </a:r>
                      <a:r>
                        <a:rPr lang="en-US" sz="1600" b="0" dirty="0" smtClean="0"/>
                        <a:t>Isolation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NMSI</a:t>
                      </a:r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Wait-free </a:t>
                      </a:r>
                      <a:r>
                        <a:rPr lang="en-US" dirty="0" smtClean="0"/>
                        <a:t>Queries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mtClean="0">
                          <a:solidFill>
                            <a:srgbClr val="008000"/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3200" b="1" dirty="0">
                        <a:solidFill>
                          <a:srgbClr val="008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mtClean="0">
                          <a:solidFill>
                            <a:srgbClr val="008000"/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3200" b="1" dirty="0">
                        <a:solidFill>
                          <a:srgbClr val="008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mtClean="0">
                          <a:solidFill>
                            <a:srgbClr val="008000"/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3200" b="1" dirty="0">
                        <a:solidFill>
                          <a:srgbClr val="008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mtClean="0">
                          <a:solidFill>
                            <a:srgbClr val="008000"/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3200" b="1" dirty="0">
                        <a:solidFill>
                          <a:srgbClr val="008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mtClean="0">
                          <a:solidFill>
                            <a:srgbClr val="008000"/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3200" b="1" dirty="0">
                        <a:solidFill>
                          <a:srgbClr val="008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8000"/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3200" b="1" dirty="0">
                        <a:solidFill>
                          <a:srgbClr val="008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Genuine Partial</a:t>
                      </a:r>
                      <a:r>
                        <a:rPr lang="en-US" baseline="0" dirty="0" smtClean="0"/>
                        <a:t> Rep.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8000"/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800" b="1" dirty="0" smtClean="0">
                        <a:solidFill>
                          <a:srgbClr val="008000"/>
                        </a:solidFill>
                      </a:endParaRP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8000"/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800" b="1" dirty="0" smtClean="0">
                        <a:solidFill>
                          <a:srgbClr val="008000"/>
                        </a:solidFill>
                      </a:endParaRP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Forw</a:t>
                      </a:r>
                      <a:r>
                        <a:rPr lang="en-US" dirty="0" smtClean="0"/>
                        <a:t>. Freshness Snap.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8000"/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800" b="1" dirty="0" smtClean="0">
                        <a:solidFill>
                          <a:srgbClr val="008000"/>
                        </a:solidFill>
                      </a:endParaRP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8000"/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800" b="1" dirty="0" smtClean="0">
                        <a:solidFill>
                          <a:srgbClr val="008000"/>
                        </a:solidFill>
                      </a:endParaRP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8000"/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800" b="1" dirty="0" smtClean="0">
                        <a:solidFill>
                          <a:srgbClr val="008000"/>
                        </a:solidFill>
                      </a:endParaRP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8000"/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800" b="1" dirty="0" smtClean="0">
                        <a:solidFill>
                          <a:srgbClr val="008000"/>
                        </a:solidFill>
                      </a:endParaRP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Minimum Comm. Sync.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8000"/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800" b="1" dirty="0" smtClean="0">
                        <a:solidFill>
                          <a:srgbClr val="008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8000"/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800" b="1" dirty="0" smtClean="0">
                        <a:solidFill>
                          <a:srgbClr val="008000"/>
                        </a:solidFill>
                      </a:endParaRP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8000"/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800" b="1" dirty="0" smtClean="0">
                        <a:solidFill>
                          <a:srgbClr val="008000"/>
                        </a:solidFill>
                      </a:endParaRP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356937" y="31165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200" dirty="0"/>
              <a:t>Our solution: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Non-Monotonic Snapshot Isolation (NMSI)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Non-Monotonic Snapshot Isolation                                   Masoud Saeida Ardekani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61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ontrol xmlns="http://schemas.microsoft.com/VisualStudio/2011/storyboarding/control">
  <Id Name="System.Storyboarding.Icons.User" Revision="1" Stencil="System.Storyboarding.Icons" StencilVersion="0.1"/>
</Control>
</file>

<file path=customXml/item2.xml><?xml version="1.0" encoding="utf-8"?>
<Control xmlns="http://schemas.microsoft.com/VisualStudio/2011/storyboarding/control">
  <Id Name="System.Storyboarding.Icons.User" Revision="1" Stencil="System.Storyboarding.Icons" StencilVersion="0.1"/>
</Control>
</file>

<file path=customXml/item3.xml><?xml version="1.0" encoding="utf-8"?>
<Control xmlns="http://schemas.microsoft.com/VisualStudio/2011/storyboarding/control">
  <Id Name="System.Storyboarding.Icons.User" Revision="1" Stencil="System.Storyboarding.Icons" StencilVersion="0.1"/>
</Control>
</file>

<file path=customXml/item4.xml><?xml version="1.0" encoding="utf-8"?>
<Control xmlns="http://schemas.microsoft.com/VisualStudio/2011/storyboarding/control">
  <Id Name="System.Storyboarding.Icons.User" Revision="1" Stencil="System.Storyboarding.Icons" StencilVersion="0.1"/>
</Control>
</file>

<file path=customXml/item5.xml><?xml version="1.0" encoding="utf-8"?>
<Control xmlns="http://schemas.microsoft.com/VisualStudio/2011/storyboarding/control">
  <Id Name="System.Storyboarding.Icons.User" Revision="1" Stencil="System.Storyboarding.Icons" StencilVersion="0.1"/>
</Control>
</file>

<file path=customXml/itemProps1.xml><?xml version="1.0" encoding="utf-8"?>
<ds:datastoreItem xmlns:ds="http://schemas.openxmlformats.org/officeDocument/2006/customXml" ds:itemID="{C7FBEC58-6964-BE41-915B-2FDE74295DAE}">
  <ds:schemaRefs>
    <ds:schemaRef ds:uri="http://schemas.microsoft.com/VisualStudio/2011/storyboarding/control"/>
  </ds:schemaRefs>
</ds:datastoreItem>
</file>

<file path=customXml/itemProps2.xml><?xml version="1.0" encoding="utf-8"?>
<ds:datastoreItem xmlns:ds="http://schemas.openxmlformats.org/officeDocument/2006/customXml" ds:itemID="{D698413C-F58C-304F-A12B-EB3F7615DFFE}">
  <ds:schemaRefs>
    <ds:schemaRef ds:uri="http://schemas.microsoft.com/VisualStudio/2011/storyboarding/control"/>
  </ds:schemaRefs>
</ds:datastoreItem>
</file>

<file path=customXml/itemProps3.xml><?xml version="1.0" encoding="utf-8"?>
<ds:datastoreItem xmlns:ds="http://schemas.openxmlformats.org/officeDocument/2006/customXml" ds:itemID="{BBE2100E-92E8-7F4D-BDBA-772FC950B9F8}">
  <ds:schemaRefs>
    <ds:schemaRef ds:uri="http://schemas.microsoft.com/VisualStudio/2011/storyboarding/control"/>
  </ds:schemaRefs>
</ds:datastoreItem>
</file>

<file path=customXml/itemProps4.xml><?xml version="1.0" encoding="utf-8"?>
<ds:datastoreItem xmlns:ds="http://schemas.openxmlformats.org/officeDocument/2006/customXml" ds:itemID="{19545B7C-CF1F-D84E-89C2-BD16C86BBE12}">
  <ds:schemaRefs>
    <ds:schemaRef ds:uri="http://schemas.microsoft.com/VisualStudio/2011/storyboarding/control"/>
  </ds:schemaRefs>
</ds:datastoreItem>
</file>

<file path=customXml/itemProps5.xml><?xml version="1.0" encoding="utf-8"?>
<ds:datastoreItem xmlns:ds="http://schemas.openxmlformats.org/officeDocument/2006/customXml" ds:itemID="{4B809AD7-3A1E-CB47-BD28-C2635EBAAC41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22963</TotalTime>
  <Words>1598</Words>
  <Application>Microsoft Macintosh PowerPoint</Application>
  <PresentationFormat>Custom</PresentationFormat>
  <Paragraphs>460</Paragraphs>
  <Slides>26</Slides>
  <Notes>10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Non-Monotonic Snapshot Isolation: scalable and strong consistency for geo-replicated transactional systems</vt:lpstr>
      <vt:lpstr>Motivation</vt:lpstr>
      <vt:lpstr>Consistency Hierarchy</vt:lpstr>
      <vt:lpstr>PowerPoint Presentation</vt:lpstr>
      <vt:lpstr>PowerPoint Presentation</vt:lpstr>
      <vt:lpstr>PowerPoint Presentation</vt:lpstr>
      <vt:lpstr>PowerPoint Presentation</vt:lpstr>
      <vt:lpstr>Objective:  ensuring all four properties</vt:lpstr>
      <vt:lpstr>PowerPoint Presentation</vt:lpstr>
      <vt:lpstr>Non-Monotonic Snapshot Isolation</vt:lpstr>
      <vt:lpstr>Non-Monotonic Snapshot Isolation</vt:lpstr>
      <vt:lpstr>Consistency Hierarchy</vt:lpstr>
      <vt:lpstr>Anomalies</vt:lpstr>
      <vt:lpstr>Anomalies</vt:lpstr>
      <vt:lpstr>Anomalies</vt:lpstr>
      <vt:lpstr>Anomalies</vt:lpstr>
      <vt:lpstr>PowerPoint Presentation</vt:lpstr>
      <vt:lpstr>Our Protocol</vt:lpstr>
      <vt:lpstr>Evaluation Setup</vt:lpstr>
      <vt:lpstr>Forward Freshness &amp; Min. Comm. Sync.</vt:lpstr>
      <vt:lpstr>Forward Freshness &amp; Min. Comm. Sync.</vt:lpstr>
      <vt:lpstr>Wait-free Queries &amp; Genuine Partial Rep.</vt:lpstr>
      <vt:lpstr>Conclusion</vt:lpstr>
      <vt:lpstr>Throughput vs. Latency</vt:lpstr>
      <vt:lpstr>Genuine Partial Replication (GPR) [Schiper’10]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Masoud SA</dc:creator>
  <cp:lastModifiedBy>INRIA Rocquencourt</cp:lastModifiedBy>
  <cp:revision>701</cp:revision>
  <dcterms:created xsi:type="dcterms:W3CDTF">2013-08-17T07:30:26Z</dcterms:created>
  <dcterms:modified xsi:type="dcterms:W3CDTF">2013-09-29T17:17:31Z</dcterms:modified>
</cp:coreProperties>
</file>